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4"/>
  </p:notesMasterIdLst>
  <p:handoutMasterIdLst>
    <p:handoutMasterId r:id="rId45"/>
  </p:handoutMasterIdLst>
  <p:sldIdLst>
    <p:sldId id="314" r:id="rId2"/>
    <p:sldId id="256" r:id="rId3"/>
    <p:sldId id="257" r:id="rId4"/>
    <p:sldId id="308" r:id="rId5"/>
    <p:sldId id="260" r:id="rId6"/>
    <p:sldId id="269" r:id="rId7"/>
    <p:sldId id="265" r:id="rId8"/>
    <p:sldId id="309" r:id="rId9"/>
    <p:sldId id="266" r:id="rId10"/>
    <p:sldId id="270" r:id="rId11"/>
    <p:sldId id="301" r:id="rId12"/>
    <p:sldId id="268" r:id="rId13"/>
    <p:sldId id="267" r:id="rId14"/>
    <p:sldId id="275" r:id="rId15"/>
    <p:sldId id="276" r:id="rId16"/>
    <p:sldId id="261" r:id="rId17"/>
    <p:sldId id="262" r:id="rId18"/>
    <p:sldId id="288" r:id="rId19"/>
    <p:sldId id="300" r:id="rId20"/>
    <p:sldId id="302" r:id="rId21"/>
    <p:sldId id="271" r:id="rId22"/>
    <p:sldId id="283" r:id="rId23"/>
    <p:sldId id="280" r:id="rId24"/>
    <p:sldId id="312" r:id="rId25"/>
    <p:sldId id="286" r:id="rId26"/>
    <p:sldId id="289" r:id="rId27"/>
    <p:sldId id="291" r:id="rId28"/>
    <p:sldId id="292" r:id="rId29"/>
    <p:sldId id="293" r:id="rId30"/>
    <p:sldId id="284" r:id="rId31"/>
    <p:sldId id="285" r:id="rId32"/>
    <p:sldId id="272" r:id="rId33"/>
    <p:sldId id="295" r:id="rId34"/>
    <p:sldId id="299" r:id="rId35"/>
    <p:sldId id="296" r:id="rId36"/>
    <p:sldId id="297" r:id="rId37"/>
    <p:sldId id="287" r:id="rId38"/>
    <p:sldId id="282" r:id="rId39"/>
    <p:sldId id="310" r:id="rId40"/>
    <p:sldId id="294" r:id="rId41"/>
    <p:sldId id="298" r:id="rId42"/>
    <p:sldId id="313" r:id="rId43"/>
  </p:sldIdLst>
  <p:sldSz cx="9144000" cy="5143500" type="screen16x9"/>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C7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5080" autoAdjust="0"/>
  </p:normalViewPr>
  <p:slideViewPr>
    <p:cSldViewPr>
      <p:cViewPr>
        <p:scale>
          <a:sx n="80" d="100"/>
          <a:sy n="80" d="100"/>
        </p:scale>
        <p:origin x="-528" y="-13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575" cy="511176"/>
          </a:xfrm>
          <a:prstGeom prst="rect">
            <a:avLst/>
          </a:prstGeom>
        </p:spPr>
        <p:txBody>
          <a:bodyPr vert="horz" lIns="94640" tIns="47320" rIns="94640" bIns="47320" rtlCol="0"/>
          <a:lstStyle>
            <a:lvl1pPr algn="l">
              <a:defRPr sz="1200"/>
            </a:lvl1pPr>
          </a:lstStyle>
          <a:p>
            <a:endParaRPr lang="en-AU"/>
          </a:p>
        </p:txBody>
      </p:sp>
      <p:sp>
        <p:nvSpPr>
          <p:cNvPr id="3" name="Date Placeholder 2"/>
          <p:cNvSpPr>
            <a:spLocks noGrp="1"/>
          </p:cNvSpPr>
          <p:nvPr>
            <p:ph type="dt" sz="quarter" idx="1"/>
          </p:nvPr>
        </p:nvSpPr>
        <p:spPr>
          <a:xfrm>
            <a:off x="4021139" y="0"/>
            <a:ext cx="3076575" cy="511176"/>
          </a:xfrm>
          <a:prstGeom prst="rect">
            <a:avLst/>
          </a:prstGeom>
        </p:spPr>
        <p:txBody>
          <a:bodyPr vert="horz" lIns="94640" tIns="47320" rIns="94640" bIns="47320" rtlCol="0"/>
          <a:lstStyle>
            <a:lvl1pPr algn="r">
              <a:defRPr sz="1200"/>
            </a:lvl1pPr>
          </a:lstStyle>
          <a:p>
            <a:fld id="{E6042B8D-5A75-4C48-8D4F-3C1AB9CE740C}" type="datetimeFigureOut">
              <a:rPr lang="en-AU" smtClean="0"/>
              <a:t>11/09/2014</a:t>
            </a:fld>
            <a:endParaRPr lang="en-AU"/>
          </a:p>
        </p:txBody>
      </p:sp>
      <p:sp>
        <p:nvSpPr>
          <p:cNvPr id="4" name="Footer Placeholder 3"/>
          <p:cNvSpPr>
            <a:spLocks noGrp="1"/>
          </p:cNvSpPr>
          <p:nvPr>
            <p:ph type="ftr" sz="quarter" idx="2"/>
          </p:nvPr>
        </p:nvSpPr>
        <p:spPr>
          <a:xfrm>
            <a:off x="1" y="9721850"/>
            <a:ext cx="3076575" cy="511176"/>
          </a:xfrm>
          <a:prstGeom prst="rect">
            <a:avLst/>
          </a:prstGeom>
        </p:spPr>
        <p:txBody>
          <a:bodyPr vert="horz" lIns="94640" tIns="47320" rIns="94640" bIns="47320" rtlCol="0" anchor="b"/>
          <a:lstStyle>
            <a:lvl1pPr algn="l">
              <a:defRPr sz="1200"/>
            </a:lvl1pPr>
          </a:lstStyle>
          <a:p>
            <a:endParaRPr lang="en-AU"/>
          </a:p>
        </p:txBody>
      </p:sp>
      <p:sp>
        <p:nvSpPr>
          <p:cNvPr id="5" name="Slide Number Placeholder 4"/>
          <p:cNvSpPr>
            <a:spLocks noGrp="1"/>
          </p:cNvSpPr>
          <p:nvPr>
            <p:ph type="sldNum" sz="quarter" idx="3"/>
          </p:nvPr>
        </p:nvSpPr>
        <p:spPr>
          <a:xfrm>
            <a:off x="4021139" y="9721850"/>
            <a:ext cx="3076575" cy="511176"/>
          </a:xfrm>
          <a:prstGeom prst="rect">
            <a:avLst/>
          </a:prstGeom>
        </p:spPr>
        <p:txBody>
          <a:bodyPr vert="horz" lIns="94640" tIns="47320" rIns="94640" bIns="47320" rtlCol="0" anchor="b"/>
          <a:lstStyle>
            <a:lvl1pPr algn="r">
              <a:defRPr sz="1200"/>
            </a:lvl1pPr>
          </a:lstStyle>
          <a:p>
            <a:fld id="{6CCE3DEC-0215-4E34-B1D7-CFCEEF00462D}" type="slidenum">
              <a:rPr lang="en-AU" smtClean="0"/>
              <a:t>‹#›</a:t>
            </a:fld>
            <a:endParaRPr lang="en-AU"/>
          </a:p>
        </p:txBody>
      </p:sp>
    </p:spTree>
    <p:extLst>
      <p:ext uri="{BB962C8B-B14F-4D97-AF65-F5344CB8AC3E}">
        <p14:creationId xmlns:p14="http://schemas.microsoft.com/office/powerpoint/2010/main" val="2997185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4" cy="511731"/>
          </a:xfrm>
          <a:prstGeom prst="rect">
            <a:avLst/>
          </a:prstGeom>
        </p:spPr>
        <p:txBody>
          <a:bodyPr vert="horz" lIns="102515" tIns="51257" rIns="102515" bIns="51257" rtlCol="0"/>
          <a:lstStyle>
            <a:lvl1pPr algn="l">
              <a:defRPr sz="1300"/>
            </a:lvl1pPr>
          </a:lstStyle>
          <a:p>
            <a:endParaRPr lang="en-AU"/>
          </a:p>
        </p:txBody>
      </p:sp>
      <p:sp>
        <p:nvSpPr>
          <p:cNvPr id="3" name="Date Placeholder 2"/>
          <p:cNvSpPr>
            <a:spLocks noGrp="1"/>
          </p:cNvSpPr>
          <p:nvPr>
            <p:ph type="dt" idx="1"/>
          </p:nvPr>
        </p:nvSpPr>
        <p:spPr>
          <a:xfrm>
            <a:off x="4021295" y="1"/>
            <a:ext cx="3076364" cy="511731"/>
          </a:xfrm>
          <a:prstGeom prst="rect">
            <a:avLst/>
          </a:prstGeom>
        </p:spPr>
        <p:txBody>
          <a:bodyPr vert="horz" lIns="102515" tIns="51257" rIns="102515" bIns="51257" rtlCol="0"/>
          <a:lstStyle>
            <a:lvl1pPr algn="r">
              <a:defRPr sz="1300"/>
            </a:lvl1pPr>
          </a:lstStyle>
          <a:p>
            <a:fld id="{498E03D9-FFCA-43DF-B3D3-3969DC02A49F}" type="datetimeFigureOut">
              <a:rPr lang="en-AU" smtClean="0"/>
              <a:t>11/09/2014</a:t>
            </a:fld>
            <a:endParaRPr lang="en-AU"/>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102515" tIns="51257" rIns="102515" bIns="51257" rtlCol="0" anchor="ctr"/>
          <a:lstStyle/>
          <a:p>
            <a:endParaRPr lang="en-AU"/>
          </a:p>
        </p:txBody>
      </p:sp>
      <p:sp>
        <p:nvSpPr>
          <p:cNvPr id="5" name="Notes Placeholder 4"/>
          <p:cNvSpPr>
            <a:spLocks noGrp="1"/>
          </p:cNvSpPr>
          <p:nvPr>
            <p:ph type="body" sz="quarter" idx="3"/>
          </p:nvPr>
        </p:nvSpPr>
        <p:spPr>
          <a:xfrm>
            <a:off x="709930" y="4861442"/>
            <a:ext cx="5679440" cy="4605576"/>
          </a:xfrm>
          <a:prstGeom prst="rect">
            <a:avLst/>
          </a:prstGeom>
        </p:spPr>
        <p:txBody>
          <a:bodyPr vert="horz" lIns="102515" tIns="51257" rIns="102515" bIns="5125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721106"/>
            <a:ext cx="3076364" cy="511731"/>
          </a:xfrm>
          <a:prstGeom prst="rect">
            <a:avLst/>
          </a:prstGeom>
        </p:spPr>
        <p:txBody>
          <a:bodyPr vert="horz" lIns="102515" tIns="51257" rIns="102515" bIns="51257" rtlCol="0" anchor="b"/>
          <a:lstStyle>
            <a:lvl1pPr algn="l">
              <a:defRPr sz="1300"/>
            </a:lvl1pPr>
          </a:lstStyle>
          <a:p>
            <a:endParaRPr lang="en-AU"/>
          </a:p>
        </p:txBody>
      </p:sp>
      <p:sp>
        <p:nvSpPr>
          <p:cNvPr id="7" name="Slide Number Placeholder 6"/>
          <p:cNvSpPr>
            <a:spLocks noGrp="1"/>
          </p:cNvSpPr>
          <p:nvPr>
            <p:ph type="sldNum" sz="quarter" idx="5"/>
          </p:nvPr>
        </p:nvSpPr>
        <p:spPr>
          <a:xfrm>
            <a:off x="4021295" y="9721106"/>
            <a:ext cx="3076364" cy="511731"/>
          </a:xfrm>
          <a:prstGeom prst="rect">
            <a:avLst/>
          </a:prstGeom>
        </p:spPr>
        <p:txBody>
          <a:bodyPr vert="horz" lIns="102515" tIns="51257" rIns="102515" bIns="51257" rtlCol="0" anchor="b"/>
          <a:lstStyle>
            <a:lvl1pPr algn="r">
              <a:defRPr sz="1300"/>
            </a:lvl1pPr>
          </a:lstStyle>
          <a:p>
            <a:fld id="{C04C9D3A-A816-4112-97FB-FE7EA1FACEB8}" type="slidenum">
              <a:rPr lang="en-AU" smtClean="0"/>
              <a:t>‹#›</a:t>
            </a:fld>
            <a:endParaRPr lang="en-AU"/>
          </a:p>
        </p:txBody>
      </p:sp>
    </p:spTree>
    <p:extLst>
      <p:ext uri="{BB962C8B-B14F-4D97-AF65-F5344CB8AC3E}">
        <p14:creationId xmlns:p14="http://schemas.microsoft.com/office/powerpoint/2010/main" val="1514281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Greetings everyone!</a:t>
            </a:r>
          </a:p>
          <a:p>
            <a:r>
              <a:rPr lang="en-AU" dirty="0" smtClean="0"/>
              <a:t>Welcome</a:t>
            </a:r>
            <a:r>
              <a:rPr lang="en-AU" baseline="0" dirty="0" smtClean="0"/>
              <a:t> to the presentation of</a:t>
            </a:r>
            <a:r>
              <a:rPr lang="en-AU" dirty="0" smtClean="0"/>
              <a:t> The</a:t>
            </a:r>
            <a:r>
              <a:rPr lang="en-AU" baseline="0" dirty="0" smtClean="0"/>
              <a:t> Ultimate Unification Theory.</a:t>
            </a:r>
          </a:p>
          <a:p>
            <a:r>
              <a:rPr lang="en-AU" baseline="0" dirty="0" smtClean="0"/>
              <a:t>The scientific breakthrough that unites Science and Spirituality.</a:t>
            </a:r>
          </a:p>
          <a:p>
            <a:endParaRPr lang="en-AU" baseline="0" dirty="0" smtClean="0"/>
          </a:p>
          <a:p>
            <a:r>
              <a:rPr lang="en-AU" baseline="0" dirty="0" smtClean="0"/>
              <a:t>The topic sounds very heavy and scary</a:t>
            </a:r>
          </a:p>
          <a:p>
            <a:r>
              <a:rPr lang="en-AU" baseline="0" dirty="0" smtClean="0"/>
              <a:t>But before we start, please allow me to make an important statement:</a:t>
            </a:r>
          </a:p>
          <a:p>
            <a:endParaRPr lang="en-AU" baseline="0" dirty="0" smtClean="0"/>
          </a:p>
          <a:p>
            <a:r>
              <a:rPr lang="en-AU" baseline="0" dirty="0" smtClean="0"/>
              <a:t>I am not a super genius and I do not pretend to be more clever than Albert Einstein.</a:t>
            </a:r>
          </a:p>
          <a:p>
            <a:r>
              <a:rPr lang="en-AU" baseline="0" dirty="0" smtClean="0"/>
              <a:t>I am just a humble engineer with an average intelligence and a bad memory.</a:t>
            </a:r>
          </a:p>
          <a:p>
            <a:endParaRPr lang="en-AU" baseline="0" dirty="0" smtClean="0"/>
          </a:p>
          <a:p>
            <a:r>
              <a:rPr lang="en-AU" baseline="0" dirty="0" smtClean="0"/>
              <a:t>The UUT is not my invention. It has been there all the time waiting to be understood.</a:t>
            </a:r>
          </a:p>
          <a:p>
            <a:r>
              <a:rPr lang="en-AU" baseline="0" dirty="0" smtClean="0"/>
              <a:t>What I did is just connecting a few important dots and I was even guided to find those dots to be connected.</a:t>
            </a:r>
          </a:p>
          <a:p>
            <a:endParaRPr lang="en-AU" baseline="0" dirty="0" smtClean="0"/>
          </a:p>
          <a:p>
            <a:r>
              <a:rPr lang="en-AU" baseline="0" dirty="0" smtClean="0"/>
              <a:t>It all came to me as an epiphany in 1988 while watching a beautiful sunset at </a:t>
            </a:r>
            <a:r>
              <a:rPr lang="en-AU" baseline="0" dirty="0" err="1" smtClean="0"/>
              <a:t>Seminyak</a:t>
            </a:r>
            <a:r>
              <a:rPr lang="en-AU" baseline="0" dirty="0" smtClean="0"/>
              <a:t> Beach in Bali.</a:t>
            </a:r>
          </a:p>
          <a:p>
            <a:endParaRPr lang="en-AU" baseline="0" dirty="0" smtClean="0"/>
          </a:p>
          <a:p>
            <a:r>
              <a:rPr lang="en-AU" baseline="0" dirty="0" smtClean="0"/>
              <a:t>If I show you those dots and how to connect them, I believe every one with an average intelligence would be able to see the picture.</a:t>
            </a:r>
          </a:p>
          <a:p>
            <a:r>
              <a:rPr lang="en-AU" baseline="0" dirty="0" smtClean="0"/>
              <a:t>Of course only if they want to.</a:t>
            </a:r>
          </a:p>
          <a:p>
            <a:endParaRPr lang="en-AU" baseline="0" dirty="0" smtClean="0"/>
          </a:p>
          <a:p>
            <a:r>
              <a:rPr lang="en-AU" baseline="0" dirty="0" smtClean="0"/>
              <a:t>So, lets start.</a:t>
            </a:r>
          </a:p>
          <a:p>
            <a:endParaRPr lang="en-AU" baseline="0" dirty="0" smtClean="0"/>
          </a:p>
        </p:txBody>
      </p:sp>
      <p:sp>
        <p:nvSpPr>
          <p:cNvPr id="4" name="Slide Number Placeholder 3"/>
          <p:cNvSpPr>
            <a:spLocks noGrp="1"/>
          </p:cNvSpPr>
          <p:nvPr>
            <p:ph type="sldNum" sz="quarter" idx="10"/>
          </p:nvPr>
        </p:nvSpPr>
        <p:spPr/>
        <p:txBody>
          <a:bodyPr/>
          <a:lstStyle/>
          <a:p>
            <a:fld id="{C04C9D3A-A816-4112-97FB-FE7EA1FACEB8}" type="slidenum">
              <a:rPr lang="en-AU" smtClean="0"/>
              <a:t>2</a:t>
            </a:fld>
            <a:endParaRPr lang="en-AU"/>
          </a:p>
        </p:txBody>
      </p:sp>
    </p:spTree>
    <p:extLst>
      <p:ext uri="{BB962C8B-B14F-4D97-AF65-F5344CB8AC3E}">
        <p14:creationId xmlns:p14="http://schemas.microsoft.com/office/powerpoint/2010/main" val="2033321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The first dot is back to the 17</a:t>
            </a:r>
            <a:r>
              <a:rPr lang="en-AU" baseline="30000" dirty="0" smtClean="0"/>
              <a:t>th</a:t>
            </a:r>
            <a:r>
              <a:rPr lang="en-AU" baseline="0" dirty="0" smtClean="0"/>
              <a:t> century, known as the Century of Rationalism – The Renaissance.</a:t>
            </a:r>
          </a:p>
          <a:p>
            <a:endParaRPr lang="en-AU" baseline="0" dirty="0" smtClean="0"/>
          </a:p>
          <a:p>
            <a:r>
              <a:rPr lang="en-AU" baseline="0" dirty="0" smtClean="0"/>
              <a:t>(Read the text slowly)</a:t>
            </a:r>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a:t>
            </a:fld>
            <a:endParaRPr lang="en-AU"/>
          </a:p>
        </p:txBody>
      </p:sp>
    </p:spTree>
    <p:extLst>
      <p:ext uri="{BB962C8B-B14F-4D97-AF65-F5344CB8AC3E}">
        <p14:creationId xmlns:p14="http://schemas.microsoft.com/office/powerpoint/2010/main" val="341849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second dot is what happened around</a:t>
            </a:r>
            <a:r>
              <a:rPr lang="en-AU" baseline="0" dirty="0" smtClean="0"/>
              <a:t> the turn of the 19</a:t>
            </a:r>
            <a:r>
              <a:rPr lang="en-AU" baseline="30000" dirty="0" smtClean="0"/>
              <a:t>th</a:t>
            </a:r>
            <a:r>
              <a:rPr lang="en-AU" baseline="0" dirty="0" smtClean="0"/>
              <a:t> to 20</a:t>
            </a:r>
            <a:r>
              <a:rPr lang="en-AU" baseline="30000" dirty="0" smtClean="0"/>
              <a:t>th</a:t>
            </a:r>
            <a:r>
              <a:rPr lang="en-AU" baseline="0" dirty="0" smtClean="0"/>
              <a:t> Century.</a:t>
            </a:r>
            <a:endParaRPr lang="en-AU" dirty="0" smtClean="0"/>
          </a:p>
          <a:p>
            <a:r>
              <a:rPr lang="en-AU" dirty="0" smtClean="0"/>
              <a:t>When we realized that the Newtonian Physics is only valid for macroscopic objects – things we can see and touch.</a:t>
            </a:r>
          </a:p>
          <a:p>
            <a:endParaRPr lang="en-AU" dirty="0" smtClean="0"/>
          </a:p>
          <a:p>
            <a:r>
              <a:rPr lang="en-AU" dirty="0" smtClean="0"/>
              <a:t>Beyond the Newtonian border we know of </a:t>
            </a:r>
          </a:p>
          <a:p>
            <a:r>
              <a:rPr lang="en-AU" dirty="0" smtClean="0"/>
              <a:t>-  Electromagnetic field discovered by Michael Faraday </a:t>
            </a:r>
          </a:p>
          <a:p>
            <a:pPr marL="177451" indent="-177451">
              <a:buFontTx/>
              <a:buChar char="-"/>
            </a:pPr>
            <a:r>
              <a:rPr lang="en-AU" dirty="0" smtClean="0"/>
              <a:t>Albert Einstein came up with The Special and General Relativity Theory</a:t>
            </a:r>
          </a:p>
          <a:p>
            <a:pPr marL="177451" indent="-177451">
              <a:buFontTx/>
              <a:buChar char="-"/>
            </a:pPr>
            <a:r>
              <a:rPr lang="en-AU" dirty="0" smtClean="0"/>
              <a:t>And then Quantum Mechanics </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4</a:t>
            </a:fld>
            <a:endParaRPr lang="en-AU"/>
          </a:p>
        </p:txBody>
      </p:sp>
    </p:spTree>
    <p:extLst>
      <p:ext uri="{BB962C8B-B14F-4D97-AF65-F5344CB8AC3E}">
        <p14:creationId xmlns:p14="http://schemas.microsoft.com/office/powerpoint/2010/main" val="3753255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At the beginning of the 20</a:t>
            </a:r>
            <a:r>
              <a:rPr lang="en-AU" baseline="30000" dirty="0" smtClean="0"/>
              <a:t>th</a:t>
            </a:r>
            <a:r>
              <a:rPr lang="en-AU" baseline="0" dirty="0" smtClean="0"/>
              <a:t> century we have our new Physics, where</a:t>
            </a:r>
          </a:p>
          <a:p>
            <a:endParaRPr lang="en-AU" baseline="0" dirty="0" smtClean="0"/>
          </a:p>
          <a:p>
            <a:r>
              <a:rPr lang="en-AU" baseline="0" dirty="0" smtClean="0"/>
              <a:t>Matter is regarded as being constituted by region of space in which the field is very intense.</a:t>
            </a:r>
          </a:p>
          <a:p>
            <a:endParaRPr lang="en-AU" baseline="0" dirty="0" smtClean="0"/>
          </a:p>
          <a:p>
            <a:r>
              <a:rPr lang="en-AU" baseline="0" dirty="0" smtClean="0"/>
              <a:t>There is no place in this new Physics both for the field and matter, for the field is the only reality.</a:t>
            </a:r>
          </a:p>
          <a:p>
            <a:endParaRPr lang="en-AU" baseline="0" dirty="0" smtClean="0"/>
          </a:p>
          <a:p>
            <a:r>
              <a:rPr lang="en-AU" dirty="0" smtClean="0"/>
              <a:t>Einstein came up with E=mc</a:t>
            </a:r>
            <a:r>
              <a:rPr lang="en-AU" baseline="30000" dirty="0" smtClean="0"/>
              <a:t>2 </a:t>
            </a:r>
            <a:r>
              <a:rPr lang="en-AU" dirty="0" smtClean="0"/>
              <a:t> , another simple and easy</a:t>
            </a:r>
            <a:r>
              <a:rPr lang="en-AU" baseline="0" dirty="0" smtClean="0"/>
              <a:t> to remember </a:t>
            </a:r>
            <a:r>
              <a:rPr lang="en-AU" dirty="0" smtClean="0"/>
              <a:t>formula,</a:t>
            </a:r>
            <a:r>
              <a:rPr lang="en-AU" baseline="0" dirty="0" smtClean="0"/>
              <a:t> which</a:t>
            </a:r>
            <a:r>
              <a:rPr lang="en-AU" dirty="0" smtClean="0"/>
              <a:t> actually states that Mass or matter is </a:t>
            </a:r>
            <a:r>
              <a:rPr lang="en-AU" b="1" dirty="0" smtClean="0">
                <a:solidFill>
                  <a:srgbClr val="FF0000"/>
                </a:solidFill>
              </a:rPr>
              <a:t>nothing</a:t>
            </a:r>
            <a:r>
              <a:rPr lang="en-AU" dirty="0" smtClean="0"/>
              <a:t> but condensed Energy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5</a:t>
            </a:fld>
            <a:endParaRPr lang="en-AU"/>
          </a:p>
        </p:txBody>
      </p:sp>
    </p:spTree>
    <p:extLst>
      <p:ext uri="{BB962C8B-B14F-4D97-AF65-F5344CB8AC3E}">
        <p14:creationId xmlns:p14="http://schemas.microsoft.com/office/powerpoint/2010/main" val="2138487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Once we resolved the paradox between Field and Matter we come to the third dot,</a:t>
            </a:r>
            <a:r>
              <a:rPr lang="en-AU" baseline="0" dirty="0" smtClean="0"/>
              <a:t> the</a:t>
            </a:r>
            <a:r>
              <a:rPr lang="en-AU" dirty="0" smtClean="0"/>
              <a:t> paradox between</a:t>
            </a:r>
            <a:r>
              <a:rPr lang="en-AU" baseline="0" dirty="0" smtClean="0"/>
              <a:t> Relativity Theory and Quantum Mechanics that need to be reconciled.</a:t>
            </a:r>
          </a:p>
          <a:p>
            <a:endParaRPr lang="en-AU" baseline="0" dirty="0" smtClean="0"/>
          </a:p>
          <a:p>
            <a:r>
              <a:rPr lang="en-AU" baseline="0" dirty="0" smtClean="0"/>
              <a:t>It is also known recently as Quantum Entanglement.</a:t>
            </a:r>
          </a:p>
          <a:p>
            <a:endParaRPr lang="en-AU" baseline="0" dirty="0" smtClean="0"/>
          </a:p>
          <a:p>
            <a:r>
              <a:rPr lang="en-AU" baseline="0" dirty="0" smtClean="0"/>
              <a:t>(Read text slowly)</a:t>
            </a:r>
          </a:p>
          <a:p>
            <a:endParaRPr lang="en-AU" baseline="0" dirty="0" smtClean="0"/>
          </a:p>
          <a:p>
            <a:r>
              <a:rPr lang="en-AU" baseline="0" dirty="0" smtClean="0"/>
              <a:t>In 1989, Alan Aspect did an experiment that proved that complementary particles are always entangled to each other. </a:t>
            </a:r>
          </a:p>
          <a:p>
            <a:endParaRPr lang="en-AU" baseline="0" dirty="0" smtClean="0"/>
          </a:p>
          <a:p>
            <a:r>
              <a:rPr lang="en-AU" baseline="0" dirty="0" smtClean="0"/>
              <a:t>In science, this is not acceptable. A very spooky action at distance.</a:t>
            </a:r>
          </a:p>
          <a:p>
            <a:r>
              <a:rPr lang="en-AU" baseline="0" dirty="0" smtClean="0"/>
              <a:t>Physicists think there must be a loop hole some where.</a:t>
            </a:r>
          </a:p>
          <a:p>
            <a:endParaRPr lang="en-AU" baseline="0" dirty="0" smtClean="0"/>
          </a:p>
          <a:p>
            <a:r>
              <a:rPr lang="en-AU" baseline="0" dirty="0" smtClean="0"/>
              <a:t>The loophole could be anywhere, the design of the experiment, the equipment or the accuracy of the measuring instrument etc.</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6</a:t>
            </a:fld>
            <a:endParaRPr lang="en-AU"/>
          </a:p>
        </p:txBody>
      </p:sp>
    </p:spTree>
    <p:extLst>
      <p:ext uri="{BB962C8B-B14F-4D97-AF65-F5344CB8AC3E}">
        <p14:creationId xmlns:p14="http://schemas.microsoft.com/office/powerpoint/2010/main" val="214344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Do not show this slide to shortened presentation</a:t>
            </a:r>
          </a:p>
          <a:p>
            <a:endParaRPr lang="en-AU" dirty="0" smtClean="0"/>
          </a:p>
          <a:p>
            <a:endParaRPr lang="en-AU" dirty="0" smtClean="0"/>
          </a:p>
          <a:p>
            <a:r>
              <a:rPr lang="en-AU" dirty="0" smtClean="0"/>
              <a:t>When</a:t>
            </a:r>
            <a:r>
              <a:rPr lang="en-AU" baseline="0" dirty="0" smtClean="0"/>
              <a:t> the paradox of matter and field is resolved, we find another paradox arises between Relativity theory and Quantum Mechanics.</a:t>
            </a:r>
          </a:p>
          <a:p>
            <a:endParaRPr lang="en-AU" baseline="0" dirty="0" smtClean="0"/>
          </a:p>
          <a:p>
            <a:r>
              <a:rPr lang="en-AU" baseline="0" dirty="0" smtClean="0"/>
              <a:t>It is known as “Quantum non-locality phenomena or Quantum Entanglement”</a:t>
            </a:r>
          </a:p>
          <a:p>
            <a:endParaRPr lang="en-AU" baseline="0" dirty="0" smtClean="0"/>
          </a:p>
          <a:p>
            <a:r>
              <a:rPr lang="en-AU" baseline="0" dirty="0" smtClean="0"/>
              <a:t>Einstein said: “God doesn’t play dice”</a:t>
            </a:r>
          </a:p>
          <a:p>
            <a:r>
              <a:rPr lang="en-AU" baseline="0" dirty="0" smtClean="0"/>
              <a:t>One of the theory must be wrong.</a:t>
            </a:r>
          </a:p>
          <a:p>
            <a:r>
              <a:rPr lang="en-AU" baseline="0" dirty="0" smtClean="0"/>
              <a:t>If we have two different theories contradicting each other, we have not found the truth yet!</a:t>
            </a:r>
          </a:p>
          <a:p>
            <a:endParaRPr lang="en-AU" baseline="0" dirty="0" smtClean="0"/>
          </a:p>
          <a:p>
            <a:r>
              <a:rPr lang="en-AU" baseline="0" dirty="0" smtClean="0"/>
              <a:t>So, with his colleagues he devised a thought experiment known as the EPR paradox</a:t>
            </a:r>
          </a:p>
          <a:p>
            <a:r>
              <a:rPr lang="en-AU" baseline="0" dirty="0" smtClean="0"/>
              <a:t>challenging </a:t>
            </a:r>
            <a:r>
              <a:rPr lang="en-AU" baseline="0" dirty="0" err="1" smtClean="0"/>
              <a:t>Neils</a:t>
            </a:r>
            <a:r>
              <a:rPr lang="en-AU" baseline="0" dirty="0" smtClean="0"/>
              <a:t> Bohr theory of Quantum Mechanics.</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7</a:t>
            </a:fld>
            <a:endParaRPr lang="en-AU"/>
          </a:p>
        </p:txBody>
      </p:sp>
    </p:spTree>
    <p:extLst>
      <p:ext uri="{BB962C8B-B14F-4D97-AF65-F5344CB8AC3E}">
        <p14:creationId xmlns:p14="http://schemas.microsoft.com/office/powerpoint/2010/main" val="2803859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Do not show this slide to shortened presentation</a:t>
            </a:r>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8</a:t>
            </a:fld>
            <a:endParaRPr lang="en-AU"/>
          </a:p>
        </p:txBody>
      </p:sp>
    </p:spTree>
    <p:extLst>
      <p:ext uri="{BB962C8B-B14F-4D97-AF65-F5344CB8AC3E}">
        <p14:creationId xmlns:p14="http://schemas.microsoft.com/office/powerpoint/2010/main" val="3687797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10 experiments trying to close all possible loopholes.</a:t>
            </a:r>
          </a:p>
          <a:p>
            <a:endParaRPr lang="en-AU" baseline="0" dirty="0" smtClean="0"/>
          </a:p>
          <a:p>
            <a:r>
              <a:rPr lang="en-AU" baseline="0" dirty="0" smtClean="0"/>
              <a:t>The most recent experiment was just last year in 2013.</a:t>
            </a:r>
          </a:p>
          <a:p>
            <a:r>
              <a:rPr lang="en-AU" baseline="0" dirty="0" smtClean="0"/>
              <a:t>And everything confirmed the Quantum Entanglement phenomena.</a:t>
            </a:r>
          </a:p>
          <a:p>
            <a:endParaRPr lang="en-AU" baseline="0" dirty="0" smtClean="0"/>
          </a:p>
          <a:p>
            <a:r>
              <a:rPr lang="en-AU" baseline="0" dirty="0" smtClean="0"/>
              <a:t>Was Einstein wrong?</a:t>
            </a:r>
          </a:p>
          <a:p>
            <a:r>
              <a:rPr lang="en-AU" baseline="0" dirty="0" smtClean="0"/>
              <a:t>Some scientist tried to escape this dilemma by ‘inventing’ superluminal connections or Tachyons theory, but I don’t think it is the way-out.</a:t>
            </a:r>
          </a:p>
          <a:p>
            <a:endParaRPr lang="en-AU" dirty="0" smtClean="0"/>
          </a:p>
          <a:p>
            <a:r>
              <a:rPr lang="en-AU" dirty="0" smtClean="0"/>
              <a:t>Science becomes</a:t>
            </a:r>
            <a:r>
              <a:rPr lang="en-AU" baseline="0" dirty="0" smtClean="0"/>
              <a:t> fragmented and incoherent.</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9</a:t>
            </a:fld>
            <a:endParaRPr lang="en-AU"/>
          </a:p>
        </p:txBody>
      </p:sp>
    </p:spTree>
    <p:extLst>
      <p:ext uri="{BB962C8B-B14F-4D97-AF65-F5344CB8AC3E}">
        <p14:creationId xmlns:p14="http://schemas.microsoft.com/office/powerpoint/2010/main" val="485071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p>
          <a:p>
            <a:endParaRPr lang="en-AU" dirty="0" smtClean="0"/>
          </a:p>
          <a:p>
            <a:r>
              <a:rPr lang="en-AU" dirty="0" smtClean="0"/>
              <a:t>This is one very important point</a:t>
            </a:r>
            <a:r>
              <a:rPr lang="en-AU" baseline="0" dirty="0" smtClean="0"/>
              <a:t> to remember.</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10</a:t>
            </a:fld>
            <a:endParaRPr lang="en-AU"/>
          </a:p>
        </p:txBody>
      </p:sp>
    </p:spTree>
    <p:extLst>
      <p:ext uri="{BB962C8B-B14F-4D97-AF65-F5344CB8AC3E}">
        <p14:creationId xmlns:p14="http://schemas.microsoft.com/office/powerpoint/2010/main" val="153972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Here we come the</a:t>
            </a:r>
            <a:r>
              <a:rPr lang="en-AU" baseline="0" dirty="0" smtClean="0"/>
              <a:t> </a:t>
            </a:r>
            <a:r>
              <a:rPr lang="en-AU" dirty="0" smtClean="0"/>
              <a:t>fourth dot. The</a:t>
            </a:r>
            <a:r>
              <a:rPr lang="en-AU" baseline="0" dirty="0" smtClean="0"/>
              <a:t> </a:t>
            </a:r>
            <a:r>
              <a:rPr lang="en-AU" dirty="0" smtClean="0"/>
              <a:t>Particle Accelerator CERN in Switzerland.</a:t>
            </a:r>
          </a:p>
          <a:p>
            <a:endParaRPr lang="en-AU" dirty="0" smtClean="0"/>
          </a:p>
          <a:p>
            <a:r>
              <a:rPr lang="en-AU" dirty="0" smtClean="0"/>
              <a:t>Any one knows why we accelerate particles?</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11</a:t>
            </a:fld>
            <a:endParaRPr lang="en-AU"/>
          </a:p>
        </p:txBody>
      </p:sp>
    </p:spTree>
    <p:extLst>
      <p:ext uri="{BB962C8B-B14F-4D97-AF65-F5344CB8AC3E}">
        <p14:creationId xmlns:p14="http://schemas.microsoft.com/office/powerpoint/2010/main" val="1224781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a:t>
            </a:r>
            <a:r>
              <a:rPr lang="en-AU" baseline="0" dirty="0" smtClean="0"/>
              <a: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12</a:t>
            </a:fld>
            <a:endParaRPr lang="en-AU"/>
          </a:p>
        </p:txBody>
      </p:sp>
    </p:spTree>
    <p:extLst>
      <p:ext uri="{BB962C8B-B14F-4D97-AF65-F5344CB8AC3E}">
        <p14:creationId xmlns:p14="http://schemas.microsoft.com/office/powerpoint/2010/main" val="1078022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validity of Gamma</a:t>
            </a:r>
            <a:r>
              <a:rPr lang="en-AU" baseline="0" dirty="0" smtClean="0"/>
              <a:t> Factor created another paradox – known as the Twin Paradox</a:t>
            </a:r>
          </a:p>
          <a:p>
            <a:endParaRPr lang="en-AU" dirty="0" smtClean="0"/>
          </a:p>
          <a:p>
            <a:r>
              <a:rPr lang="en-AU" dirty="0" smtClean="0"/>
              <a:t>(Read text slowly)</a:t>
            </a:r>
          </a:p>
          <a:p>
            <a:endParaRPr lang="en-AU" dirty="0" smtClean="0"/>
          </a:p>
          <a:p>
            <a:r>
              <a:rPr lang="en-AU" dirty="0" smtClean="0"/>
              <a:t>This is hypothetical, since no particle with mass can be accelerated to c,</a:t>
            </a:r>
            <a:r>
              <a:rPr lang="en-AU" baseline="0" dirty="0" smtClean="0"/>
              <a:t> since its mass will become infinitely large. (as large as the Universe?)</a:t>
            </a:r>
          </a:p>
          <a:p>
            <a:endParaRPr lang="en-AU" baseline="0" dirty="0" smtClean="0"/>
          </a:p>
          <a:p>
            <a:r>
              <a:rPr lang="en-AU" baseline="0" dirty="0" smtClean="0"/>
              <a:t>Only Photon / light particles has no mass. </a:t>
            </a:r>
          </a:p>
          <a:p>
            <a:r>
              <a:rPr lang="en-AU" baseline="0" dirty="0" smtClean="0"/>
              <a:t>At the speed of light photon is theoretically as large as the whole Universe – in form of wave.</a:t>
            </a:r>
            <a:endParaRPr lang="en-AU" baseline="0" dirty="0" smtClean="0">
              <a:sym typeface="Wingdings" panose="05000000000000000000" pitchFamily="2" charset="2"/>
            </a:endParaRPr>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13</a:t>
            </a:fld>
            <a:endParaRPr lang="en-AU"/>
          </a:p>
        </p:txBody>
      </p:sp>
    </p:spTree>
    <p:extLst>
      <p:ext uri="{BB962C8B-B14F-4D97-AF65-F5344CB8AC3E}">
        <p14:creationId xmlns:p14="http://schemas.microsoft.com/office/powerpoint/2010/main" val="1318965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14</a:t>
            </a:fld>
            <a:endParaRPr lang="en-AU"/>
          </a:p>
        </p:txBody>
      </p:sp>
    </p:spTree>
    <p:extLst>
      <p:ext uri="{BB962C8B-B14F-4D97-AF65-F5344CB8AC3E}">
        <p14:creationId xmlns:p14="http://schemas.microsoft.com/office/powerpoint/2010/main" val="756161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15</a:t>
            </a:fld>
            <a:endParaRPr lang="en-AU"/>
          </a:p>
        </p:txBody>
      </p:sp>
    </p:spTree>
    <p:extLst>
      <p:ext uri="{BB962C8B-B14F-4D97-AF65-F5344CB8AC3E}">
        <p14:creationId xmlns:p14="http://schemas.microsoft.com/office/powerpoint/2010/main" val="2488703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fifth and final dot in Science!</a:t>
            </a:r>
          </a:p>
          <a:p>
            <a:endParaRPr lang="en-AU" dirty="0" smtClean="0"/>
          </a:p>
          <a:p>
            <a:r>
              <a:rPr lang="en-AU" dirty="0" smtClean="0"/>
              <a:t>This is The State of The Art in Science (Physics)</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16</a:t>
            </a:fld>
            <a:endParaRPr lang="en-AU"/>
          </a:p>
        </p:txBody>
      </p:sp>
    </p:spTree>
    <p:extLst>
      <p:ext uri="{BB962C8B-B14F-4D97-AF65-F5344CB8AC3E}">
        <p14:creationId xmlns:p14="http://schemas.microsoft.com/office/powerpoint/2010/main" val="393445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Consequently we need to change our paradigm.</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17</a:t>
            </a:fld>
            <a:endParaRPr lang="en-AU"/>
          </a:p>
        </p:txBody>
      </p:sp>
    </p:spTree>
    <p:extLst>
      <p:ext uri="{BB962C8B-B14F-4D97-AF65-F5344CB8AC3E}">
        <p14:creationId xmlns:p14="http://schemas.microsoft.com/office/powerpoint/2010/main" val="18900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Reality of LIGHT:</a:t>
            </a:r>
          </a:p>
          <a:p>
            <a:endParaRPr lang="en-AU" dirty="0" smtClean="0"/>
          </a:p>
          <a:p>
            <a:r>
              <a:rPr lang="en-AU" dirty="0" smtClean="0"/>
              <a:t>ONE-ness vs Dispersed, polarized, individualized but</a:t>
            </a:r>
            <a:r>
              <a:rPr lang="en-AU" baseline="0" dirty="0" smtClean="0"/>
              <a:t> still inseparable.</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18</a:t>
            </a:fld>
            <a:endParaRPr lang="en-AU"/>
          </a:p>
        </p:txBody>
      </p:sp>
    </p:spTree>
    <p:extLst>
      <p:ext uri="{BB962C8B-B14F-4D97-AF65-F5344CB8AC3E}">
        <p14:creationId xmlns:p14="http://schemas.microsoft.com/office/powerpoint/2010/main" val="531675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Our current day to day reality:</a:t>
            </a:r>
          </a:p>
          <a:p>
            <a:endParaRPr lang="en-AU" dirty="0" smtClean="0"/>
          </a:p>
          <a:p>
            <a:r>
              <a:rPr lang="en-AU" dirty="0" smtClean="0"/>
              <a:t>Visible light that our eyes can resonate to is a very small bandwidth. </a:t>
            </a:r>
          </a:p>
          <a:p>
            <a:r>
              <a:rPr lang="en-AU" dirty="0" smtClean="0"/>
              <a:t>Imagine if our</a:t>
            </a:r>
            <a:r>
              <a:rPr lang="en-AU" baseline="0" dirty="0" smtClean="0"/>
              <a:t> eyes resonate to X-ray range. – We will see only skeleton walking around us.</a:t>
            </a:r>
            <a:endParaRPr lang="en-AU" dirty="0" smtClean="0"/>
          </a:p>
          <a:p>
            <a:endParaRPr lang="en-AU" dirty="0" smtClean="0"/>
          </a:p>
          <a:p>
            <a:r>
              <a:rPr lang="en-AU" dirty="0" smtClean="0"/>
              <a:t>On the other hand,</a:t>
            </a:r>
          </a:p>
          <a:p>
            <a:r>
              <a:rPr lang="en-AU" dirty="0" smtClean="0"/>
              <a:t>We</a:t>
            </a:r>
            <a:r>
              <a:rPr lang="en-AU" baseline="0" dirty="0" smtClean="0"/>
              <a:t> live in this mobile phone technology era.</a:t>
            </a:r>
          </a:p>
          <a:p>
            <a:r>
              <a:rPr lang="en-AU" baseline="0" dirty="0" smtClean="0"/>
              <a:t>Do we know what is happening when your phone ring and a friend from overseas talks to you on the phone?</a:t>
            </a:r>
          </a:p>
          <a:p>
            <a:r>
              <a:rPr lang="en-AU" baseline="0" dirty="0" smtClean="0"/>
              <a:t>How can he talk to your ear directly while he is far away on the other side of the world?</a:t>
            </a:r>
          </a:p>
          <a:p>
            <a:endParaRPr lang="en-AU" baseline="0" dirty="0" smtClean="0"/>
          </a:p>
          <a:p>
            <a:pPr defTabSz="1025145">
              <a:defRPr/>
            </a:pPr>
            <a:r>
              <a:rPr lang="en-AU" baseline="0" dirty="0" smtClean="0"/>
              <a:t>What happens with the radio waves in the air? </a:t>
            </a:r>
          </a:p>
          <a:p>
            <a:pPr defTabSz="1025145">
              <a:defRPr/>
            </a:pPr>
            <a:r>
              <a:rPr lang="en-AU" baseline="0" dirty="0" smtClean="0"/>
              <a:t>There can be thousands of phone conversations in this airwaves, using the same frequency band and on the air we can’t separate them.</a:t>
            </a:r>
          </a:p>
          <a:p>
            <a:pPr defTabSz="1025145">
              <a:defRPr/>
            </a:pPr>
            <a:r>
              <a:rPr lang="en-AU" baseline="0" dirty="0" smtClean="0"/>
              <a:t>But our mobile phone can, because of a certain patterns, the phone number.</a:t>
            </a:r>
            <a:endParaRPr lang="en-AU" dirty="0" smtClean="0"/>
          </a:p>
          <a:p>
            <a:endParaRPr lang="en-AU" baseline="0" dirty="0" smtClean="0"/>
          </a:p>
          <a:p>
            <a:r>
              <a:rPr lang="en-AU" baseline="0" dirty="0" smtClean="0"/>
              <a:t>Without those airwaves, our mobile phone is dead.</a:t>
            </a:r>
          </a:p>
          <a:p>
            <a:pPr defTabSz="1025145">
              <a:defRPr/>
            </a:pPr>
            <a:endParaRPr lang="en-AU" baseline="0" dirty="0" smtClean="0"/>
          </a:p>
        </p:txBody>
      </p:sp>
      <p:sp>
        <p:nvSpPr>
          <p:cNvPr id="4" name="Slide Number Placeholder 3"/>
          <p:cNvSpPr>
            <a:spLocks noGrp="1"/>
          </p:cNvSpPr>
          <p:nvPr>
            <p:ph type="sldNum" sz="quarter" idx="10"/>
          </p:nvPr>
        </p:nvSpPr>
        <p:spPr/>
        <p:txBody>
          <a:bodyPr/>
          <a:lstStyle/>
          <a:p>
            <a:fld id="{C04C9D3A-A816-4112-97FB-FE7EA1FACEB8}" type="slidenum">
              <a:rPr lang="en-AU" smtClean="0"/>
              <a:t>19</a:t>
            </a:fld>
            <a:endParaRPr lang="en-AU"/>
          </a:p>
        </p:txBody>
      </p:sp>
    </p:spTree>
    <p:extLst>
      <p:ext uri="{BB962C8B-B14F-4D97-AF65-F5344CB8AC3E}">
        <p14:creationId xmlns:p14="http://schemas.microsoft.com/office/powerpoint/2010/main" val="2505757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If we walk with at 5km/h on a train that moves at 80km/h, what is our speed? 5km/h to the train</a:t>
            </a:r>
          </a:p>
          <a:p>
            <a:r>
              <a:rPr lang="en-AU" dirty="0" smtClean="0"/>
              <a:t>But to the Earth, it can be either 85km/h or 75km/h depends on which direction we are walking.</a:t>
            </a:r>
          </a:p>
          <a:p>
            <a:r>
              <a:rPr lang="en-AU" dirty="0" smtClean="0"/>
              <a:t>But how fast are we measured</a:t>
            </a:r>
            <a:r>
              <a:rPr lang="en-AU" baseline="0" dirty="0" smtClean="0"/>
              <a:t> </a:t>
            </a:r>
            <a:r>
              <a:rPr lang="en-AU" dirty="0" smtClean="0"/>
              <a:t>from the Sun? (this is the Galilean relativity)</a:t>
            </a:r>
          </a:p>
          <a:p>
            <a:endParaRPr lang="en-AU" dirty="0" smtClean="0"/>
          </a:p>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20</a:t>
            </a:fld>
            <a:endParaRPr lang="en-AU"/>
          </a:p>
        </p:txBody>
      </p:sp>
    </p:spTree>
    <p:extLst>
      <p:ext uri="{BB962C8B-B14F-4D97-AF65-F5344CB8AC3E}">
        <p14:creationId xmlns:p14="http://schemas.microsoft.com/office/powerpoint/2010/main" val="2941011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21</a:t>
            </a:fld>
            <a:endParaRPr lang="en-AU"/>
          </a:p>
        </p:txBody>
      </p:sp>
    </p:spTree>
    <p:extLst>
      <p:ext uri="{BB962C8B-B14F-4D97-AF65-F5344CB8AC3E}">
        <p14:creationId xmlns:p14="http://schemas.microsoft.com/office/powerpoint/2010/main" val="1876735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Physics has gone from D-I to D-V on the left (show with laser pointer).</a:t>
            </a:r>
          </a:p>
          <a:p>
            <a:r>
              <a:rPr lang="en-AU" dirty="0" smtClean="0"/>
              <a:t>A bottom – up approach,</a:t>
            </a:r>
            <a:r>
              <a:rPr lang="en-AU" baseline="0" dirty="0" smtClean="0"/>
              <a:t> and reached the wave/particle dualism in the reality of light.</a:t>
            </a:r>
          </a:p>
          <a:p>
            <a:endParaRPr lang="en-AU" dirty="0" smtClean="0"/>
          </a:p>
          <a:p>
            <a:r>
              <a:rPr lang="en-AU" dirty="0" smtClean="0"/>
              <a:t>According</a:t>
            </a:r>
            <a:r>
              <a:rPr lang="en-AU" baseline="0" dirty="0" smtClean="0"/>
              <a:t> to the periodic table – all elements from Hydrogen to Fe, Co &amp; Ni (in increasing Atomic number) are formed by Thermo Nuclear process due to gravity. </a:t>
            </a:r>
          </a:p>
          <a:p>
            <a:r>
              <a:rPr lang="en-AU" baseline="0" dirty="0" smtClean="0"/>
              <a:t>From thereon they are formed by a different process, known as Neutron Capture.</a:t>
            </a:r>
          </a:p>
          <a:p>
            <a:endParaRPr lang="en-AU" baseline="0" dirty="0" smtClean="0"/>
          </a:p>
          <a:p>
            <a:r>
              <a:rPr lang="en-AU" baseline="0" dirty="0" smtClean="0"/>
              <a:t>Does the natural law of Physics applicable on the left hand side also apply for the right hand side? Not necessarily!</a:t>
            </a:r>
          </a:p>
          <a:p>
            <a:r>
              <a:rPr lang="en-AU" baseline="0" dirty="0" smtClean="0"/>
              <a:t>Ask Robert </a:t>
            </a:r>
            <a:r>
              <a:rPr lang="en-AU" baseline="0" dirty="0" err="1" smtClean="0"/>
              <a:t>Lanza</a:t>
            </a:r>
            <a:r>
              <a:rPr lang="en-AU" baseline="0" dirty="0" smtClean="0"/>
              <a:t> – Biocentrism or Bruce Lipton – Biologist. – The Top-down approach.</a:t>
            </a:r>
          </a:p>
          <a:p>
            <a:endParaRPr lang="en-AU" baseline="0" dirty="0" smtClean="0"/>
          </a:p>
          <a:p>
            <a:r>
              <a:rPr lang="en-AU" baseline="0" dirty="0" smtClean="0"/>
              <a:t>It is like “Involution vs Evolution process”</a:t>
            </a:r>
          </a:p>
          <a:p>
            <a:r>
              <a:rPr lang="en-AU" baseline="0" dirty="0" smtClean="0"/>
              <a:t>The Reductionist method vs Expansionist.</a:t>
            </a:r>
          </a:p>
          <a:p>
            <a:r>
              <a:rPr lang="en-AU" baseline="0" dirty="0" smtClean="0"/>
              <a:t>The Bottom-up vs Top-down approach</a:t>
            </a:r>
          </a:p>
          <a:p>
            <a:endParaRPr lang="en-AU" baseline="0" dirty="0" smtClean="0"/>
          </a:p>
          <a:p>
            <a:r>
              <a:rPr lang="en-AU" baseline="0" dirty="0" smtClean="0"/>
              <a:t>We will get back to this picture later.</a:t>
            </a:r>
          </a:p>
          <a:p>
            <a:r>
              <a:rPr lang="en-AU" dirty="0" smtClean="0"/>
              <a:t>And let’s see the next big dot – Spirituality or Mysticism.</a:t>
            </a:r>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22</a:t>
            </a:fld>
            <a:endParaRPr lang="en-AU"/>
          </a:p>
        </p:txBody>
      </p:sp>
    </p:spTree>
    <p:extLst>
      <p:ext uri="{BB962C8B-B14F-4D97-AF65-F5344CB8AC3E}">
        <p14:creationId xmlns:p14="http://schemas.microsoft.com/office/powerpoint/2010/main" val="2631792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Just to explain the electron shells</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23</a:t>
            </a:fld>
            <a:endParaRPr lang="en-AU"/>
          </a:p>
        </p:txBody>
      </p:sp>
    </p:spTree>
    <p:extLst>
      <p:ext uri="{BB962C8B-B14F-4D97-AF65-F5344CB8AC3E}">
        <p14:creationId xmlns:p14="http://schemas.microsoft.com/office/powerpoint/2010/main" val="2466006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When we are talking about Spirituality or Mysticism, where do we start?</a:t>
            </a:r>
          </a:p>
          <a:p>
            <a:endParaRPr lang="en-AU" baseline="0" dirty="0" smtClean="0"/>
          </a:p>
          <a:p>
            <a:r>
              <a:rPr lang="en-AU" baseline="0" dirty="0" smtClean="0"/>
              <a:t>There are so many Religions or Spiritual teachings. Which one shall we pick.</a:t>
            </a:r>
          </a:p>
          <a:p>
            <a:endParaRPr lang="en-AU" baseline="0" dirty="0" smtClean="0"/>
          </a:p>
          <a:p>
            <a:r>
              <a:rPr lang="en-AU" baseline="0" dirty="0" smtClean="0"/>
              <a:t>So, I was guided to start with The Secret Doctrine written by </a:t>
            </a:r>
            <a:r>
              <a:rPr lang="en-AU" baseline="0" dirty="0" err="1" smtClean="0"/>
              <a:t>Mdme</a:t>
            </a:r>
            <a:r>
              <a:rPr lang="en-AU" baseline="0" dirty="0" smtClean="0"/>
              <a:t> Blavatsky in 1888.</a:t>
            </a:r>
          </a:p>
          <a:p>
            <a:r>
              <a:rPr lang="en-AU" baseline="0" dirty="0" smtClean="0"/>
              <a:t>There are two big books, and I don’t think I can digest or even remember what is in it. I simply don’t have the memory capacity to remember all those.</a:t>
            </a:r>
          </a:p>
          <a:p>
            <a:endParaRPr lang="en-AU" baseline="0" dirty="0" smtClean="0"/>
          </a:p>
          <a:p>
            <a:r>
              <a:rPr lang="en-AU" baseline="0" dirty="0" smtClean="0"/>
              <a:t>Then I found out that The skeleton of HPB SD is the Stanzas of </a:t>
            </a:r>
            <a:r>
              <a:rPr lang="en-AU" baseline="0" dirty="0" err="1" smtClean="0"/>
              <a:t>Dzyan</a:t>
            </a:r>
            <a:r>
              <a:rPr lang="en-AU" baseline="0" dirty="0" smtClean="0"/>
              <a:t>, which is believed to have originated from Atlantis. </a:t>
            </a:r>
          </a:p>
          <a:p>
            <a:endParaRPr lang="en-AU" baseline="0" dirty="0" smtClean="0"/>
          </a:p>
          <a:p>
            <a:r>
              <a:rPr lang="en-AU" baseline="0" dirty="0" smtClean="0"/>
              <a:t>Many interpretation derived from The Stanzas of </a:t>
            </a:r>
            <a:r>
              <a:rPr lang="en-AU" baseline="0" dirty="0" err="1" smtClean="0"/>
              <a:t>Dzyan</a:t>
            </a:r>
            <a:r>
              <a:rPr lang="en-AU" baseline="0" dirty="0" smtClean="0"/>
              <a:t>:</a:t>
            </a:r>
          </a:p>
          <a:p>
            <a:endParaRPr lang="en-AU" baseline="0" dirty="0" smtClean="0"/>
          </a:p>
          <a:p>
            <a:r>
              <a:rPr lang="en-AU" baseline="0" dirty="0" smtClean="0"/>
              <a:t>The Tibetan Book of </a:t>
            </a:r>
            <a:r>
              <a:rPr lang="en-AU" baseline="0" dirty="0" err="1" smtClean="0"/>
              <a:t>Kiu-te</a:t>
            </a:r>
            <a:r>
              <a:rPr lang="en-AU" baseline="0" dirty="0" smtClean="0"/>
              <a:t> etc.</a:t>
            </a:r>
          </a:p>
          <a:p>
            <a:endParaRPr lang="en-AU" baseline="0" dirty="0" smtClean="0"/>
          </a:p>
          <a:p>
            <a:r>
              <a:rPr lang="en-AU" baseline="0" dirty="0" smtClean="0"/>
              <a:t>Then I also found out that The Essence of The Stanzas of </a:t>
            </a:r>
            <a:r>
              <a:rPr lang="en-AU" baseline="0" dirty="0" err="1" smtClean="0"/>
              <a:t>Dzyan</a:t>
            </a:r>
            <a:r>
              <a:rPr lang="en-AU" baseline="0" dirty="0" smtClean="0"/>
              <a:t> is the Ancient Palm Leaves, which is believed to be given by our Elders.</a:t>
            </a:r>
          </a:p>
          <a:p>
            <a:endParaRPr lang="en-AU" baseline="0" dirty="0" smtClean="0"/>
          </a:p>
          <a:p>
            <a:r>
              <a:rPr lang="en-AU" baseline="0" dirty="0" smtClean="0"/>
              <a:t>These symbols are highly ‘magnetized’ and the interpretation is left to our ability to resonate.</a:t>
            </a:r>
          </a:p>
          <a:p>
            <a:endParaRPr lang="en-AU" dirty="0" smtClean="0"/>
          </a:p>
          <a:p>
            <a:r>
              <a:rPr lang="en-AU" dirty="0" smtClean="0"/>
              <a:t>In Spirituality we</a:t>
            </a:r>
            <a:r>
              <a:rPr lang="en-AU" baseline="0" dirty="0" smtClean="0"/>
              <a:t> know the saying: “When the student is ready, The Master will arrive”</a:t>
            </a:r>
          </a:p>
          <a:p>
            <a:endParaRPr lang="en-AU" baseline="0" dirty="0" smtClean="0"/>
          </a:p>
          <a:p>
            <a:r>
              <a:rPr lang="en-AU" baseline="0" dirty="0" smtClean="0"/>
              <a:t>What it says is simply “when I haven’t learned the basic math, I would not be able to understand advance Calculus”</a:t>
            </a:r>
          </a:p>
          <a:p>
            <a:r>
              <a:rPr lang="en-AU" baseline="0" dirty="0" smtClean="0"/>
              <a:t>If I haven’t learned the English language, I won’t understand people talking in English.</a:t>
            </a:r>
          </a:p>
          <a:p>
            <a:endParaRPr lang="en-AU" baseline="0" dirty="0" smtClean="0"/>
          </a:p>
          <a:p>
            <a:r>
              <a:rPr lang="en-AU" baseline="0" dirty="0" smtClean="0"/>
              <a:t>Those ancient interpretations are based on people’s understanding in those era, which is totally different than our era of Relativity and Quantum Physics with Mobile and Internet technology.</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24</a:t>
            </a:fld>
            <a:endParaRPr lang="en-AU" dirty="0"/>
          </a:p>
        </p:txBody>
      </p:sp>
    </p:spTree>
    <p:extLst>
      <p:ext uri="{BB962C8B-B14F-4D97-AF65-F5344CB8AC3E}">
        <p14:creationId xmlns:p14="http://schemas.microsoft.com/office/powerpoint/2010/main" val="2012531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above mentioned palm leaves supposed to be the most ancient manuscript on this planet, </a:t>
            </a:r>
          </a:p>
          <a:p>
            <a:r>
              <a:rPr lang="en-AU" dirty="0" smtClean="0"/>
              <a:t>and it is believed to be even older than humankind itself. </a:t>
            </a:r>
          </a:p>
          <a:p>
            <a:endParaRPr lang="en-AU" dirty="0" smtClean="0"/>
          </a:p>
          <a:p>
            <a:r>
              <a:rPr lang="en-AU" dirty="0" smtClean="0"/>
              <a:t>It contains 'highly magnetized' symbols and the interpretation of them is left to our own ability to resonate.</a:t>
            </a:r>
          </a:p>
          <a:p>
            <a:endParaRPr lang="en-AU" dirty="0" smtClean="0"/>
          </a:p>
          <a:p>
            <a:r>
              <a:rPr lang="en-AU" dirty="0" smtClean="0"/>
              <a:t>If we use our current way of linear – left-brain thinking</a:t>
            </a:r>
            <a:r>
              <a:rPr lang="en-AU" baseline="0" dirty="0" smtClean="0"/>
              <a:t> we will end up saying as it says: A mundane Cross. – full stop. nothing special.</a:t>
            </a:r>
          </a:p>
          <a:p>
            <a:endParaRPr lang="en-AU" baseline="0" dirty="0" smtClean="0"/>
          </a:p>
          <a:p>
            <a:r>
              <a:rPr lang="en-AU" baseline="0" dirty="0" smtClean="0"/>
              <a:t>Here we need to turn on our Intuitive Faculty – The right brain thinking.</a:t>
            </a:r>
          </a:p>
          <a:p>
            <a:endParaRPr lang="en-AU" baseline="0" dirty="0" smtClean="0"/>
          </a:p>
          <a:p>
            <a:r>
              <a:rPr lang="en-AU" baseline="0" dirty="0" smtClean="0"/>
              <a:t>To me it explains the whole Cosmos. </a:t>
            </a:r>
          </a:p>
          <a:p>
            <a:r>
              <a:rPr lang="en-AU" baseline="0" dirty="0" smtClean="0"/>
              <a:t>I was contemplating on those four symbols when the epiphany happened to me in 1988.</a:t>
            </a:r>
          </a:p>
          <a:p>
            <a:r>
              <a:rPr lang="en-AU" baseline="0" dirty="0" smtClean="0"/>
              <a:t>It was a big Eureka!</a:t>
            </a:r>
          </a:p>
          <a:p>
            <a:r>
              <a:rPr lang="en-AU" baseline="0" dirty="0" smtClean="0"/>
              <a:t>At a sudden I know everything I needed to know.</a:t>
            </a:r>
          </a:p>
          <a:p>
            <a:endParaRPr lang="en-AU" baseline="0" dirty="0" smtClean="0"/>
          </a:p>
          <a:p>
            <a:r>
              <a:rPr lang="en-AU" baseline="0" dirty="0" smtClean="0"/>
              <a:t>However, I am not able to explain it using our limited language and concepts.</a:t>
            </a:r>
          </a:p>
          <a:p>
            <a:endParaRPr lang="en-AU" baseline="0" dirty="0" smtClean="0"/>
          </a:p>
          <a:p>
            <a:r>
              <a:rPr lang="en-AU" baseline="0" dirty="0" smtClean="0"/>
              <a:t>So, please if you are interested, try to contemplate and understand the way you need to understand. </a:t>
            </a:r>
          </a:p>
          <a:p>
            <a:endParaRPr lang="en-AU" baseline="0" dirty="0" smtClean="0"/>
          </a:p>
          <a:p>
            <a:r>
              <a:rPr lang="en-AU" baseline="0" dirty="0" smtClean="0"/>
              <a:t>Don’t get stuck on my ‘words’ / label. </a:t>
            </a:r>
          </a:p>
          <a:p>
            <a:r>
              <a:rPr lang="en-AU" baseline="0" dirty="0" smtClean="0"/>
              <a:t>Stick with the symbols. Once you put a label, you restrict them. Language hides Truth.</a:t>
            </a:r>
          </a:p>
          <a:p>
            <a:endParaRPr lang="en-AU" baseline="0" dirty="0" smtClean="0"/>
          </a:p>
          <a:p>
            <a:r>
              <a:rPr lang="en-AU" baseline="0" dirty="0" smtClean="0"/>
              <a:t>The followings are only my attempt to help prompting your ‘intuitive faculty’ using words and concept I am familiar with. </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25</a:t>
            </a:fld>
            <a:endParaRPr lang="en-AU"/>
          </a:p>
        </p:txBody>
      </p:sp>
    </p:spTree>
    <p:extLst>
      <p:ext uri="{BB962C8B-B14F-4D97-AF65-F5344CB8AC3E}">
        <p14:creationId xmlns:p14="http://schemas.microsoft.com/office/powerpoint/2010/main" val="4093751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Don’t stick to my words!</a:t>
            </a:r>
          </a:p>
          <a:p>
            <a:r>
              <a:rPr lang="en-AU" dirty="0" smtClean="0"/>
              <a:t>Use your own words and understanding.</a:t>
            </a:r>
          </a:p>
        </p:txBody>
      </p:sp>
      <p:sp>
        <p:nvSpPr>
          <p:cNvPr id="4" name="Slide Number Placeholder 3"/>
          <p:cNvSpPr>
            <a:spLocks noGrp="1"/>
          </p:cNvSpPr>
          <p:nvPr>
            <p:ph type="sldNum" sz="quarter" idx="10"/>
          </p:nvPr>
        </p:nvSpPr>
        <p:spPr/>
        <p:txBody>
          <a:bodyPr/>
          <a:lstStyle/>
          <a:p>
            <a:fld id="{C04C9D3A-A816-4112-97FB-FE7EA1FACEB8}" type="slidenum">
              <a:rPr lang="en-AU" smtClean="0"/>
              <a:t>26</a:t>
            </a:fld>
            <a:endParaRPr lang="en-AU"/>
          </a:p>
        </p:txBody>
      </p:sp>
    </p:spTree>
    <p:extLst>
      <p:ext uri="{BB962C8B-B14F-4D97-AF65-F5344CB8AC3E}">
        <p14:creationId xmlns:p14="http://schemas.microsoft.com/office/powerpoint/2010/main" val="2323471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As an example we can also be aware of ourselves, our feet, our hand, emotions, thoughts etc.</a:t>
            </a:r>
          </a:p>
          <a:p>
            <a:r>
              <a:rPr lang="en-AU" dirty="0" smtClean="0"/>
              <a:t>Again, don’t get</a:t>
            </a:r>
            <a:r>
              <a:rPr lang="en-AU" baseline="0" dirty="0" smtClean="0"/>
              <a:t> stuck to my words. Use your own intuitive capability.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27</a:t>
            </a:fld>
            <a:endParaRPr lang="en-AU"/>
          </a:p>
        </p:txBody>
      </p:sp>
    </p:spTree>
    <p:extLst>
      <p:ext uri="{BB962C8B-B14F-4D97-AF65-F5344CB8AC3E}">
        <p14:creationId xmlns:p14="http://schemas.microsoft.com/office/powerpoint/2010/main" val="4260940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 hope I</a:t>
            </a:r>
            <a:r>
              <a:rPr lang="en-AU" baseline="0" dirty="0" smtClean="0"/>
              <a:t> gave you enough prompting. </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28</a:t>
            </a:fld>
            <a:endParaRPr lang="en-AU"/>
          </a:p>
        </p:txBody>
      </p:sp>
    </p:spTree>
    <p:extLst>
      <p:ext uri="{BB962C8B-B14F-4D97-AF65-F5344CB8AC3E}">
        <p14:creationId xmlns:p14="http://schemas.microsoft.com/office/powerpoint/2010/main" val="3410298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29</a:t>
            </a:fld>
            <a:endParaRPr lang="en-AU"/>
          </a:p>
        </p:txBody>
      </p:sp>
    </p:spTree>
    <p:extLst>
      <p:ext uri="{BB962C8B-B14F-4D97-AF65-F5344CB8AC3E}">
        <p14:creationId xmlns:p14="http://schemas.microsoft.com/office/powerpoint/2010/main" val="3681535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p>
          <a:p>
            <a:endParaRPr lang="en-AU" dirty="0" smtClean="0"/>
          </a:p>
          <a:p>
            <a:r>
              <a:rPr lang="en-AU" dirty="0" smtClean="0"/>
              <a:t>In the UUT all patterns</a:t>
            </a:r>
            <a:r>
              <a:rPr lang="en-AU" baseline="0" dirty="0" smtClean="0"/>
              <a:t> from photon to Super Universe are LIFE Patterns having different level of complexity.</a:t>
            </a:r>
          </a:p>
          <a:p>
            <a:r>
              <a:rPr lang="en-AU" baseline="0" dirty="0" smtClean="0"/>
              <a:t>There is no more dichotomy between alive and dead matter.</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30</a:t>
            </a:fld>
            <a:endParaRPr lang="en-AU"/>
          </a:p>
        </p:txBody>
      </p:sp>
    </p:spTree>
    <p:extLst>
      <p:ext uri="{BB962C8B-B14F-4D97-AF65-F5344CB8AC3E}">
        <p14:creationId xmlns:p14="http://schemas.microsoft.com/office/powerpoint/2010/main" val="100929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(Read text slowly)</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31</a:t>
            </a:fld>
            <a:endParaRPr lang="en-AU"/>
          </a:p>
        </p:txBody>
      </p:sp>
    </p:spTree>
    <p:extLst>
      <p:ext uri="{BB962C8B-B14F-4D97-AF65-F5344CB8AC3E}">
        <p14:creationId xmlns:p14="http://schemas.microsoft.com/office/powerpoint/2010/main" val="316581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 use this because I happen to be an electrical engineer.</a:t>
            </a:r>
          </a:p>
          <a:p>
            <a:r>
              <a:rPr lang="en-AU" dirty="0" smtClean="0"/>
              <a:t>To me it says all, though I am fully aware it may needs more explanations.</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32</a:t>
            </a:fld>
            <a:endParaRPr lang="en-AU"/>
          </a:p>
        </p:txBody>
      </p:sp>
    </p:spTree>
    <p:extLst>
      <p:ext uri="{BB962C8B-B14F-4D97-AF65-F5344CB8AC3E}">
        <p14:creationId xmlns:p14="http://schemas.microsoft.com/office/powerpoint/2010/main" val="1695764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33</a:t>
            </a:fld>
            <a:endParaRPr lang="en-AU"/>
          </a:p>
        </p:txBody>
      </p:sp>
    </p:spTree>
    <p:extLst>
      <p:ext uri="{BB962C8B-B14F-4D97-AF65-F5344CB8AC3E}">
        <p14:creationId xmlns:p14="http://schemas.microsoft.com/office/powerpoint/2010/main" val="1711101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34</a:t>
            </a:fld>
            <a:endParaRPr lang="en-AU"/>
          </a:p>
        </p:txBody>
      </p:sp>
    </p:spTree>
    <p:extLst>
      <p:ext uri="{BB962C8B-B14F-4D97-AF65-F5344CB8AC3E}">
        <p14:creationId xmlns:p14="http://schemas.microsoft.com/office/powerpoint/2010/main" val="409960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35</a:t>
            </a:fld>
            <a:endParaRPr lang="en-AU"/>
          </a:p>
        </p:txBody>
      </p:sp>
    </p:spTree>
    <p:extLst>
      <p:ext uri="{BB962C8B-B14F-4D97-AF65-F5344CB8AC3E}">
        <p14:creationId xmlns:p14="http://schemas.microsoft.com/office/powerpoint/2010/main" val="1932979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Just a question:</a:t>
            </a:r>
          </a:p>
          <a:p>
            <a:endParaRPr lang="en-AU" dirty="0" smtClean="0"/>
          </a:p>
          <a:p>
            <a:r>
              <a:rPr lang="en-AU" dirty="0" smtClean="0"/>
              <a:t>Science still don’t know what gravity is.</a:t>
            </a:r>
          </a:p>
          <a:p>
            <a:r>
              <a:rPr lang="en-AU" dirty="0" smtClean="0"/>
              <a:t>Science know only the effect of gravity.</a:t>
            </a:r>
          </a:p>
          <a:p>
            <a:r>
              <a:rPr lang="en-AU" dirty="0" smtClean="0"/>
              <a:t>But that is also not accurate.</a:t>
            </a:r>
          </a:p>
          <a:p>
            <a:r>
              <a:rPr lang="en-AU" dirty="0" smtClean="0"/>
              <a:t>They need to ‘invent’ dark matter to make their</a:t>
            </a:r>
            <a:r>
              <a:rPr lang="en-AU" baseline="0" dirty="0" smtClean="0"/>
              <a:t> calculation have any meaning, </a:t>
            </a:r>
          </a:p>
          <a:p>
            <a:r>
              <a:rPr lang="en-AU" baseline="0" dirty="0" smtClean="0"/>
              <a:t>There are simply not enough mass to create gravity known in the Universe or within the Galaxy.</a:t>
            </a:r>
          </a:p>
          <a:p>
            <a:endParaRPr lang="en-AU" dirty="0" smtClean="0"/>
          </a:p>
          <a:p>
            <a:r>
              <a:rPr lang="en-AU" dirty="0" smtClean="0"/>
              <a:t>Any body got an intuitive answer as what gravity is?</a:t>
            </a:r>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36</a:t>
            </a:fld>
            <a:endParaRPr lang="en-AU"/>
          </a:p>
        </p:txBody>
      </p:sp>
    </p:spTree>
    <p:extLst>
      <p:ext uri="{BB962C8B-B14F-4D97-AF65-F5344CB8AC3E}">
        <p14:creationId xmlns:p14="http://schemas.microsoft.com/office/powerpoint/2010/main" val="1849612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may be totally new</a:t>
            </a:r>
            <a:r>
              <a:rPr lang="en-AU" baseline="0" dirty="0" smtClean="0"/>
              <a:t> definition of “consciousness”, not used anywhere else.</a:t>
            </a:r>
          </a:p>
          <a:p>
            <a:endParaRPr lang="en-AU" baseline="0" dirty="0" smtClean="0"/>
          </a:p>
          <a:p>
            <a:r>
              <a:rPr lang="en-AU" baseline="0" dirty="0" smtClean="0"/>
              <a:t>Consciousness arises from the interactions between Spirit and Matter – interaction between mind and brain.</a:t>
            </a:r>
          </a:p>
          <a:p>
            <a:r>
              <a:rPr lang="en-AU" baseline="0" dirty="0" smtClean="0"/>
              <a:t>Back to the Vertical axis, even a photon has a level of consciousness that is much more simpler than human consciousness.</a:t>
            </a:r>
          </a:p>
          <a:p>
            <a:endParaRPr lang="en-AU" baseline="0" dirty="0" smtClean="0"/>
          </a:p>
          <a:p>
            <a:r>
              <a:rPr lang="en-AU" baseline="0" dirty="0" smtClean="0"/>
              <a:t>A photon could only relate to some sub-atomic particles of our physical body, as we human can relate to the Galaxy or Universe with level consciousness far more complex than ours. (We can only see the planets and the stars)</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37</a:t>
            </a:fld>
            <a:endParaRPr lang="en-AU"/>
          </a:p>
        </p:txBody>
      </p:sp>
    </p:spTree>
    <p:extLst>
      <p:ext uri="{BB962C8B-B14F-4D97-AF65-F5344CB8AC3E}">
        <p14:creationId xmlns:p14="http://schemas.microsoft.com/office/powerpoint/2010/main" val="619185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Here again, as electrical engineer, the model is so explanatory for me.</a:t>
            </a:r>
          </a:p>
          <a:p>
            <a:endParaRPr lang="en-AU" dirty="0" smtClean="0"/>
          </a:p>
          <a:p>
            <a:r>
              <a:rPr lang="en-AU" dirty="0" smtClean="0"/>
              <a:t>The normally preferred condition is, when all the circuits are in sync with each other.</a:t>
            </a:r>
          </a:p>
          <a:p>
            <a:r>
              <a:rPr lang="en-AU" dirty="0" smtClean="0"/>
              <a:t>In human,</a:t>
            </a:r>
            <a:r>
              <a:rPr lang="en-AU" baseline="0" dirty="0" smtClean="0"/>
              <a:t> this means that our life is the perfect expression of our spirit.</a:t>
            </a:r>
            <a:endParaRPr lang="en-AU" dirty="0" smtClean="0"/>
          </a:p>
          <a:p>
            <a:endParaRPr lang="en-AU" dirty="0" smtClean="0"/>
          </a:p>
          <a:p>
            <a:r>
              <a:rPr lang="en-AU" dirty="0" smtClean="0"/>
              <a:t>If one of the circuits is not in sync, energy is trapped within the circuit and the flow is disturbed.</a:t>
            </a:r>
          </a:p>
          <a:p>
            <a:r>
              <a:rPr lang="en-AU" dirty="0" smtClean="0"/>
              <a:t>In human this creates dis-ease.</a:t>
            </a:r>
          </a:p>
          <a:p>
            <a:endParaRPr lang="en-AU" dirty="0" smtClean="0"/>
          </a:p>
          <a:p>
            <a:r>
              <a:rPr lang="en-AU" dirty="0" smtClean="0"/>
              <a:t>In mental circuit</a:t>
            </a:r>
            <a:r>
              <a:rPr lang="en-AU" baseline="0" dirty="0" smtClean="0"/>
              <a:t> it may creates depressions, in emotional circuit – a trauma, in physical circuit a physical dis-ease, sickness etc.</a:t>
            </a:r>
          </a:p>
          <a:p>
            <a:endParaRPr lang="en-AU" baseline="0" dirty="0" smtClean="0"/>
          </a:p>
          <a:p>
            <a:r>
              <a:rPr lang="en-AU" baseline="0" dirty="0" smtClean="0"/>
              <a:t>Healing is tuning those circuits to sync with each other, by adjusting the ‘memory’ part of the circuit.</a:t>
            </a:r>
          </a:p>
          <a:p>
            <a:r>
              <a:rPr lang="en-AU" baseline="0" dirty="0" smtClean="0"/>
              <a:t>Like tuning a radio.</a:t>
            </a:r>
            <a:endParaRPr lang="en-AU" dirty="0" smtClean="0"/>
          </a:p>
          <a:p>
            <a:endParaRPr lang="en-AU" dirty="0" smtClean="0"/>
          </a:p>
          <a:p>
            <a:r>
              <a:rPr lang="en-AU" dirty="0" smtClean="0"/>
              <a:t>(Free discussions if time permits)</a:t>
            </a:r>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38</a:t>
            </a:fld>
            <a:endParaRPr lang="en-AU"/>
          </a:p>
        </p:txBody>
      </p:sp>
    </p:spTree>
    <p:extLst>
      <p:ext uri="{BB962C8B-B14F-4D97-AF65-F5344CB8AC3E}">
        <p14:creationId xmlns:p14="http://schemas.microsoft.com/office/powerpoint/2010/main" val="3463819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Free discussions if time permit.</a:t>
            </a:r>
          </a:p>
          <a:p>
            <a:endParaRPr lang="en-AU" dirty="0" smtClean="0"/>
          </a:p>
          <a:p>
            <a:r>
              <a:rPr lang="en-AU" dirty="0" smtClean="0"/>
              <a:t>Densities! And Dimensions confusion!</a:t>
            </a:r>
          </a:p>
          <a:p>
            <a:endParaRPr lang="en-AU" dirty="0" smtClean="0"/>
          </a:p>
          <a:p>
            <a:r>
              <a:rPr lang="en-AU" dirty="0" smtClean="0"/>
              <a:t>Ascensions from 3D to 4D to 5D – is just remembering who we really are! – Light being! Furthermore, we are the Source.</a:t>
            </a:r>
          </a:p>
          <a:p>
            <a:endParaRPr lang="en-AU" dirty="0" smtClean="0"/>
          </a:p>
          <a:p>
            <a:r>
              <a:rPr lang="en-AU" dirty="0" smtClean="0"/>
              <a:t>We are suppressed in 3D – in survival mode and used our thinking capacity for our survival – Survival of the fittest philosophy? Cunning, competitive instead of cooperative.</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C04C9D3A-A816-4112-97FB-FE7EA1FACEB8}" type="slidenum">
              <a:rPr lang="en-AU" smtClean="0"/>
              <a:t>39</a:t>
            </a:fld>
            <a:endParaRPr lang="en-AU"/>
          </a:p>
        </p:txBody>
      </p:sp>
    </p:spTree>
    <p:extLst>
      <p:ext uri="{BB962C8B-B14F-4D97-AF65-F5344CB8AC3E}">
        <p14:creationId xmlns:p14="http://schemas.microsoft.com/office/powerpoint/2010/main" val="2631792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40</a:t>
            </a:fld>
            <a:endParaRPr lang="en-AU"/>
          </a:p>
        </p:txBody>
      </p:sp>
    </p:spTree>
    <p:extLst>
      <p:ext uri="{BB962C8B-B14F-4D97-AF65-F5344CB8AC3E}">
        <p14:creationId xmlns:p14="http://schemas.microsoft.com/office/powerpoint/2010/main" val="21619434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41</a:t>
            </a:fld>
            <a:endParaRPr lang="en-AU"/>
          </a:p>
        </p:txBody>
      </p:sp>
    </p:spTree>
    <p:extLst>
      <p:ext uri="{BB962C8B-B14F-4D97-AF65-F5344CB8AC3E}">
        <p14:creationId xmlns:p14="http://schemas.microsoft.com/office/powerpoint/2010/main" val="19552268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04C9D3A-A816-4112-97FB-FE7EA1FACEB8}" type="slidenum">
              <a:rPr lang="en-AU" smtClean="0"/>
              <a:t>42</a:t>
            </a:fld>
            <a:endParaRPr lang="en-AU"/>
          </a:p>
        </p:txBody>
      </p:sp>
    </p:spTree>
    <p:extLst>
      <p:ext uri="{BB962C8B-B14F-4D97-AF65-F5344CB8AC3E}">
        <p14:creationId xmlns:p14="http://schemas.microsoft.com/office/powerpoint/2010/main" val="4016597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3527E6A-ABB9-4D27-81ED-E097A4271338}" type="datetime3">
              <a:rPr lang="en-US" smtClean="0"/>
              <a:t>11 September 2014</a:t>
            </a:fld>
            <a:endParaRPr lang="en-AU"/>
          </a:p>
        </p:txBody>
      </p:sp>
      <p:sp>
        <p:nvSpPr>
          <p:cNvPr id="17" name="Footer Placeholder 16"/>
          <p:cNvSpPr>
            <a:spLocks noGrp="1"/>
          </p:cNvSpPr>
          <p:nvPr>
            <p:ph type="ftr" sz="quarter" idx="11"/>
          </p:nvPr>
        </p:nvSpPr>
        <p:spPr/>
        <p:txBody>
          <a:bodyPr/>
          <a:lstStyle/>
          <a:p>
            <a:r>
              <a:rPr lang="en-AU" smtClean="0"/>
              <a:t>B. Pramana</a:t>
            </a:r>
            <a:endParaRPr lang="en-AU"/>
          </a:p>
        </p:txBody>
      </p:sp>
      <p:sp>
        <p:nvSpPr>
          <p:cNvPr id="29" name="Slide Number Placeholder 28"/>
          <p:cNvSpPr>
            <a:spLocks noGrp="1"/>
          </p:cNvSpPr>
          <p:nvPr>
            <p:ph type="sldNum" sz="quarter" idx="12"/>
          </p:nvPr>
        </p:nvSpPr>
        <p:spPr/>
        <p:txBody>
          <a:bodyPr/>
          <a:lstStyle/>
          <a:p>
            <a:fld id="{2D91602A-80E5-4AC7-B2AD-EF587E5B2836}" type="slidenum">
              <a:rPr lang="en-AU" smtClean="0"/>
              <a:t>‹#›</a:t>
            </a:fld>
            <a:endParaRPr lang="en-AU"/>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0EB22D-FB33-4F1B-9F20-B75562509F27}"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72728D-BD32-4660-9B49-B9D0704E3ADB}"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a:xfrm>
            <a:off x="7924800" y="4812507"/>
            <a:ext cx="762000" cy="273844"/>
          </a:xfrm>
        </p:spPr>
        <p:txBody>
          <a:bodyPr/>
          <a:lstStyle/>
          <a:p>
            <a:fld id="{2D91602A-80E5-4AC7-B2AD-EF587E5B2836}" type="slidenum">
              <a:rPr lang="en-AU" smtClean="0"/>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E6E9ED-438B-439D-87D8-83938E2B5F12}"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911BCF-09C1-4223-8C85-AE705CDB5ABB}" type="datetime3">
              <a:rPr lang="en-US" smtClean="0"/>
              <a:t>11 September 2014</a:t>
            </a:fld>
            <a:endParaRPr lang="en-AU"/>
          </a:p>
        </p:txBody>
      </p:sp>
      <p:sp>
        <p:nvSpPr>
          <p:cNvPr id="8" name="Footer Placeholder 7"/>
          <p:cNvSpPr>
            <a:spLocks noGrp="1"/>
          </p:cNvSpPr>
          <p:nvPr>
            <p:ph type="ftr" sz="quarter" idx="11"/>
          </p:nvPr>
        </p:nvSpPr>
        <p:spPr/>
        <p:txBody>
          <a:bodyPr/>
          <a:lstStyle/>
          <a:p>
            <a:r>
              <a:rPr lang="en-AU" smtClean="0"/>
              <a:t>B. Pramana</a:t>
            </a:r>
            <a:endParaRPr lang="en-AU"/>
          </a:p>
        </p:txBody>
      </p:sp>
      <p:sp>
        <p:nvSpPr>
          <p:cNvPr id="9" name="Slide Number Placeholder 8"/>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C180DC4-950E-47B7-8B3B-1D99B827ED69}"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B522C1-2284-4694-9BAA-9DF835CD86E4}" type="datetime3">
              <a:rPr lang="en-US" smtClean="0"/>
              <a:t>11 September 2014</a:t>
            </a:fld>
            <a:endParaRPr lang="en-AU"/>
          </a:p>
        </p:txBody>
      </p:sp>
      <p:sp>
        <p:nvSpPr>
          <p:cNvPr id="3" name="Footer Placeholder 2"/>
          <p:cNvSpPr>
            <a:spLocks noGrp="1"/>
          </p:cNvSpPr>
          <p:nvPr>
            <p:ph type="ftr" sz="quarter" idx="11"/>
          </p:nvPr>
        </p:nvSpPr>
        <p:spPr/>
        <p:txBody>
          <a:bodyPr/>
          <a:lstStyle/>
          <a:p>
            <a:r>
              <a:rPr lang="en-AU" smtClean="0"/>
              <a:t>B. Pramana</a:t>
            </a:r>
            <a:endParaRPr lang="en-AU"/>
          </a:p>
        </p:txBody>
      </p:sp>
      <p:sp>
        <p:nvSpPr>
          <p:cNvPr id="4" name="Slide Number Placeholder 3"/>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05BF49-0887-448C-A0A0-6205E1BC5C70}"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5A825D-C4E5-469E-BA79-901E1978B710}"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9B2F68-35B0-4E1D-AEB4-589ED2F8A4F3}"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0DB7A1-ADF4-4CA2-B6F1-858846927CA3}"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B659C3BE-E8C5-4C50-B6BE-7140D6185B71}" type="datetime3">
              <a:rPr lang="en-US" smtClean="0"/>
              <a:t>11 September 2014</a:t>
            </a:fld>
            <a:endParaRPr lang="en-AU"/>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AU" smtClean="0"/>
              <a:t>B. Pramana</a:t>
            </a:r>
            <a:endParaRPr lang="en-AU"/>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D91602A-80E5-4AC7-B2AD-EF587E5B2836}" type="slidenum">
              <a:rPr lang="en-AU" smtClean="0"/>
              <a:t>‹#›</a:t>
            </a:fld>
            <a:endParaRPr lang="en-A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E5C5BED-E852-45BB-8191-E07A6428490B}"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a:t>
            </a:fld>
            <a:endParaRPr lang="en-AU"/>
          </a:p>
        </p:txBody>
      </p:sp>
      <p:sp>
        <p:nvSpPr>
          <p:cNvPr id="7" name="Rectangle 6"/>
          <p:cNvSpPr/>
          <p:nvPr/>
        </p:nvSpPr>
        <p:spPr>
          <a:xfrm>
            <a:off x="1043608" y="771550"/>
            <a:ext cx="7344816" cy="3785652"/>
          </a:xfrm>
          <a:prstGeom prst="rect">
            <a:avLst/>
          </a:prstGeom>
        </p:spPr>
        <p:txBody>
          <a:bodyPr wrap="square">
            <a:spAutoFit/>
          </a:bodyPr>
          <a:lstStyle/>
          <a:p>
            <a:pPr algn="just"/>
            <a:r>
              <a:rPr lang="en-AU" sz="2400" b="1" i="1" dirty="0"/>
              <a:t>"Effect" is complex - infinitely complex - but one can have no "knowledge" of effects. </a:t>
            </a:r>
            <a:r>
              <a:rPr lang="en-AU" sz="2400" b="1" i="1" dirty="0" smtClean="0"/>
              <a:t>One </a:t>
            </a:r>
            <a:r>
              <a:rPr lang="en-AU" sz="2400" b="1" i="1" dirty="0"/>
              <a:t>can but be "informed" of effect. Information is not knowledge. </a:t>
            </a:r>
            <a:r>
              <a:rPr lang="en-AU" sz="2400" b="1" i="1" dirty="0" smtClean="0"/>
              <a:t>Our </a:t>
            </a:r>
            <a:r>
              <a:rPr lang="en-AU" sz="2400" b="1" i="1" dirty="0"/>
              <a:t>educational process "informs" us but until we have recognised the eternal truth which underlies that information, we have no knowledge of it. . . "All knowledge" is possible for anyone - and the Cosmos gives it to him who asks but "all information" is impossible</a:t>
            </a:r>
            <a:r>
              <a:rPr lang="en-AU" sz="2400" b="1" i="1" dirty="0" smtClean="0"/>
              <a:t>.</a:t>
            </a:r>
          </a:p>
          <a:p>
            <a:pPr algn="r"/>
            <a:r>
              <a:rPr lang="en-AU" sz="2400" b="1" i="1" dirty="0" smtClean="0"/>
              <a:t>Walter Russell</a:t>
            </a:r>
            <a:endParaRPr lang="en-AU" dirty="0"/>
          </a:p>
        </p:txBody>
      </p:sp>
    </p:spTree>
    <p:extLst>
      <p:ext uri="{BB962C8B-B14F-4D97-AF65-F5344CB8AC3E}">
        <p14:creationId xmlns:p14="http://schemas.microsoft.com/office/powerpoint/2010/main" val="949947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55526"/>
            <a:ext cx="8229600" cy="2163688"/>
          </a:xfrm>
        </p:spPr>
        <p:txBody>
          <a:bodyPr>
            <a:noAutofit/>
          </a:bodyPr>
          <a:lstStyle/>
          <a:p>
            <a:pPr algn="r"/>
            <a:r>
              <a:rPr lang="en-AU" dirty="0" smtClean="0"/>
              <a:t>The Ultimate Unification Theory</a:t>
            </a:r>
            <a:br>
              <a:rPr lang="en-AU" dirty="0" smtClean="0"/>
            </a:br>
            <a:r>
              <a:rPr lang="en-AU" dirty="0" smtClean="0"/>
              <a:t>UUT</a:t>
            </a:r>
            <a:endParaRPr lang="en-AU" dirty="0"/>
          </a:p>
        </p:txBody>
      </p:sp>
      <p:sp>
        <p:nvSpPr>
          <p:cNvPr id="3" name="Subtitle 2"/>
          <p:cNvSpPr>
            <a:spLocks noGrp="1"/>
          </p:cNvSpPr>
          <p:nvPr>
            <p:ph type="subTitle" idx="1"/>
          </p:nvPr>
        </p:nvSpPr>
        <p:spPr>
          <a:xfrm>
            <a:off x="1259632" y="2931790"/>
            <a:ext cx="6696744" cy="1080120"/>
          </a:xfrm>
        </p:spPr>
        <p:txBody>
          <a:bodyPr>
            <a:normAutofit/>
          </a:bodyPr>
          <a:lstStyle/>
          <a:p>
            <a:r>
              <a:rPr lang="en-AU" b="1" dirty="0" smtClean="0"/>
              <a:t>The Scientific Breakthrough that unify Science and Spirituality</a:t>
            </a:r>
            <a:endParaRPr lang="en-AU" b="1" dirty="0"/>
          </a:p>
        </p:txBody>
      </p:sp>
      <p:sp>
        <p:nvSpPr>
          <p:cNvPr id="4" name="TextBox 3"/>
          <p:cNvSpPr txBox="1"/>
          <p:nvPr/>
        </p:nvSpPr>
        <p:spPr>
          <a:xfrm>
            <a:off x="3634166" y="4155926"/>
            <a:ext cx="4862228" cy="923330"/>
          </a:xfrm>
          <a:prstGeom prst="rect">
            <a:avLst/>
          </a:prstGeom>
          <a:noFill/>
        </p:spPr>
        <p:txBody>
          <a:bodyPr wrap="none" rtlCol="0">
            <a:spAutoFit/>
          </a:bodyPr>
          <a:lstStyle/>
          <a:p>
            <a:pPr algn="r"/>
            <a:r>
              <a:rPr lang="en-AU" dirty="0" smtClean="0"/>
              <a:t>Presented for: The Institute of Noetic Sciences</a:t>
            </a:r>
          </a:p>
          <a:p>
            <a:pPr algn="r"/>
            <a:r>
              <a:rPr lang="en-AU" dirty="0" smtClean="0"/>
              <a:t>Brisbane, 11 September 2014</a:t>
            </a:r>
          </a:p>
          <a:p>
            <a:pPr algn="r"/>
            <a:r>
              <a:rPr lang="en-AU" dirty="0" smtClean="0"/>
              <a:t>By </a:t>
            </a:r>
            <a:r>
              <a:rPr lang="en-AU" dirty="0" err="1" smtClean="0"/>
              <a:t>Bambang</a:t>
            </a:r>
            <a:r>
              <a:rPr lang="en-AU" dirty="0" smtClean="0"/>
              <a:t> </a:t>
            </a:r>
            <a:r>
              <a:rPr lang="en-AU" dirty="0" err="1" smtClean="0"/>
              <a:t>Pramana</a:t>
            </a:r>
            <a:endParaRPr lang="en-AU" dirty="0"/>
          </a:p>
        </p:txBody>
      </p:sp>
    </p:spTree>
    <p:extLst>
      <p:ext uri="{BB962C8B-B14F-4D97-AF65-F5344CB8AC3E}">
        <p14:creationId xmlns:p14="http://schemas.microsoft.com/office/powerpoint/2010/main" val="3202770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unification?</a:t>
            </a:r>
            <a:endParaRPr lang="en-AU" dirty="0"/>
          </a:p>
        </p:txBody>
      </p:sp>
      <p:sp>
        <p:nvSpPr>
          <p:cNvPr id="3" name="Content Placeholder 2"/>
          <p:cNvSpPr>
            <a:spLocks noGrp="1"/>
          </p:cNvSpPr>
          <p:nvPr>
            <p:ph idx="1"/>
          </p:nvPr>
        </p:nvSpPr>
        <p:spPr>
          <a:xfrm>
            <a:off x="899592" y="1200150"/>
            <a:ext cx="7200800" cy="3531870"/>
          </a:xfrm>
        </p:spPr>
        <p:txBody>
          <a:bodyPr>
            <a:normAutofit fontScale="85000" lnSpcReduction="20000"/>
          </a:bodyPr>
          <a:lstStyle/>
          <a:p>
            <a:pPr marL="137160" indent="0">
              <a:buNone/>
            </a:pPr>
            <a:r>
              <a:rPr lang="en-AU" sz="2600" dirty="0" smtClean="0"/>
              <a:t>It is the scientific method to search for underlying principle / law of nature governing a wide gamut of happenings with as small a number of rules as possible.</a:t>
            </a:r>
          </a:p>
          <a:p>
            <a:pPr marL="137160" indent="0" algn="ctr">
              <a:buNone/>
            </a:pPr>
            <a:r>
              <a:rPr lang="en-AU" dirty="0" smtClean="0"/>
              <a:t>i.e.</a:t>
            </a:r>
            <a:endParaRPr lang="en-AU" dirty="0"/>
          </a:p>
          <a:p>
            <a:pPr marL="137160" indent="0" algn="ctr">
              <a:buNone/>
            </a:pPr>
            <a:r>
              <a:rPr lang="en-AU" dirty="0" smtClean="0"/>
              <a:t>Newtonian Law of Movement</a:t>
            </a:r>
          </a:p>
          <a:p>
            <a:pPr marL="137160" indent="0" algn="ctr">
              <a:buNone/>
            </a:pPr>
            <a:endParaRPr lang="en-AU" sz="1700" dirty="0" smtClean="0"/>
          </a:p>
          <a:p>
            <a:pPr marL="137160" indent="0" algn="ctr">
              <a:buNone/>
            </a:pPr>
            <a:endParaRPr lang="en-AU" sz="1700" dirty="0"/>
          </a:p>
          <a:p>
            <a:pPr marL="137160" indent="0" algn="ctr">
              <a:buNone/>
            </a:pPr>
            <a:endParaRPr lang="en-AU" sz="1700" dirty="0" smtClean="0"/>
          </a:p>
          <a:p>
            <a:pPr marL="137160" indent="0" algn="ctr">
              <a:buNone/>
            </a:pPr>
            <a:endParaRPr lang="en-AU" sz="1700" dirty="0" smtClean="0"/>
          </a:p>
          <a:p>
            <a:pPr marL="137160" indent="0" algn="ctr">
              <a:buNone/>
            </a:pPr>
            <a:endParaRPr lang="en-AU" sz="2100" dirty="0" smtClean="0"/>
          </a:p>
          <a:p>
            <a:pPr marL="137160" indent="0" algn="ctr">
              <a:buNone/>
            </a:pPr>
            <a:r>
              <a:rPr lang="en-AU" sz="2100" dirty="0" smtClean="0"/>
              <a:t>This simple formula</a:t>
            </a:r>
            <a:r>
              <a:rPr lang="en-AU" sz="2100" dirty="0"/>
              <a:t> </a:t>
            </a:r>
            <a:r>
              <a:rPr lang="en-AU" sz="2100" dirty="0" smtClean="0"/>
              <a:t>applies for </a:t>
            </a:r>
            <a:r>
              <a:rPr lang="en-AU" sz="2100" smtClean="0"/>
              <a:t>every movement from </a:t>
            </a:r>
            <a:r>
              <a:rPr lang="en-AU" sz="2100" dirty="0" smtClean="0"/>
              <a:t>an apple falling off the tree to satellites orbiting the Earth.</a:t>
            </a:r>
            <a:endParaRPr lang="en-AU" sz="1700" dirty="0" smtClean="0"/>
          </a:p>
          <a:p>
            <a:pPr marL="137160" indent="0">
              <a:buNone/>
            </a:pPr>
            <a:endParaRPr lang="en-AU" dirty="0"/>
          </a:p>
        </p:txBody>
      </p:sp>
      <p:sp>
        <p:nvSpPr>
          <p:cNvPr id="4" name="Rectangle 3"/>
          <p:cNvSpPr/>
          <p:nvPr/>
        </p:nvSpPr>
        <p:spPr>
          <a:xfrm>
            <a:off x="3275856" y="3219822"/>
            <a:ext cx="2816798" cy="923330"/>
          </a:xfrm>
          <a:prstGeom prst="rect">
            <a:avLst/>
          </a:prstGeom>
          <a:noFill/>
        </p:spPr>
        <p:txBody>
          <a:bodyPr wrap="none" lIns="91440" tIns="45720" rIns="91440" bIns="45720">
            <a:spAutoFit/>
          </a:bodyPr>
          <a:lstStyle/>
          <a:p>
            <a:pPr algn="ctr"/>
            <a:r>
              <a:rPr lang="en-AU"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 = m . a</a:t>
            </a:r>
            <a:endParaRPr lang="en-A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Date Placeholder 4"/>
          <p:cNvSpPr>
            <a:spLocks noGrp="1"/>
          </p:cNvSpPr>
          <p:nvPr>
            <p:ph type="dt" sz="half" idx="10"/>
          </p:nvPr>
        </p:nvSpPr>
        <p:spPr/>
        <p:txBody>
          <a:bodyPr/>
          <a:lstStyle/>
          <a:p>
            <a:fld id="{4344A70D-E530-4C4D-8DBB-7325F8E72F19}"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3</a:t>
            </a:fld>
            <a:endParaRPr lang="en-AU"/>
          </a:p>
        </p:txBody>
      </p:sp>
    </p:spTree>
    <p:custDataLst>
      <p:tags r:id="rId1"/>
    </p:custDataLst>
    <p:extLst>
      <p:ext uri="{BB962C8B-B14F-4D97-AF65-F5344CB8AC3E}">
        <p14:creationId xmlns:p14="http://schemas.microsoft.com/office/powerpoint/2010/main" val="2336219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Beyond Newtonian border</a:t>
            </a:r>
            <a:endParaRPr lang="en-AU" dirty="0"/>
          </a:p>
        </p:txBody>
      </p:sp>
      <p:sp>
        <p:nvSpPr>
          <p:cNvPr id="3" name="Content Placeholder 2"/>
          <p:cNvSpPr>
            <a:spLocks noGrp="1"/>
          </p:cNvSpPr>
          <p:nvPr>
            <p:ph idx="1"/>
          </p:nvPr>
        </p:nvSpPr>
        <p:spPr>
          <a:xfrm>
            <a:off x="1115616" y="1635646"/>
            <a:ext cx="7704856" cy="2396832"/>
          </a:xfrm>
        </p:spPr>
        <p:txBody>
          <a:bodyPr/>
          <a:lstStyle/>
          <a:p>
            <a:r>
              <a:rPr lang="en-AU" sz="2400" dirty="0" smtClean="0"/>
              <a:t>Electromagnetic field </a:t>
            </a:r>
          </a:p>
          <a:p>
            <a:r>
              <a:rPr lang="en-AU" sz="2400" dirty="0" smtClean="0"/>
              <a:t>Special Relativity Theory (the world of super fast)</a:t>
            </a:r>
          </a:p>
          <a:p>
            <a:r>
              <a:rPr lang="en-AU" sz="2400" dirty="0" smtClean="0"/>
              <a:t>General Relativity Theory (the world of super vast)</a:t>
            </a:r>
          </a:p>
          <a:p>
            <a:r>
              <a:rPr lang="en-AU" sz="2400" dirty="0" smtClean="0"/>
              <a:t>Quantum Mechanics (the world of super small)</a:t>
            </a:r>
            <a:endParaRPr lang="en-AU" dirty="0"/>
          </a:p>
        </p:txBody>
      </p:sp>
      <p:sp>
        <p:nvSpPr>
          <p:cNvPr id="4" name="Date Placeholder 3"/>
          <p:cNvSpPr>
            <a:spLocks noGrp="1"/>
          </p:cNvSpPr>
          <p:nvPr>
            <p:ph type="dt" sz="half" idx="10"/>
          </p:nvPr>
        </p:nvSpPr>
        <p:spPr/>
        <p:txBody>
          <a:bodyPr/>
          <a:lstStyle/>
          <a:p>
            <a:fld id="{E9790E1B-CCA1-452E-B607-DC7DBC986EDB}"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4</a:t>
            </a:fld>
            <a:endParaRPr lang="en-AU"/>
          </a:p>
        </p:txBody>
      </p:sp>
    </p:spTree>
    <p:extLst>
      <p:ext uri="{BB962C8B-B14F-4D97-AF65-F5344CB8AC3E}">
        <p14:creationId xmlns:p14="http://schemas.microsoft.com/office/powerpoint/2010/main" val="913305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41" y="-30012"/>
            <a:ext cx="8286108"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4572000" y="1059582"/>
            <a:ext cx="4053136" cy="2448272"/>
          </a:xfrm>
        </p:spPr>
        <p:txBody>
          <a:bodyPr>
            <a:normAutofit/>
          </a:bodyPr>
          <a:lstStyle/>
          <a:p>
            <a:pPr marL="137160" indent="0">
              <a:buNone/>
            </a:pPr>
            <a:r>
              <a:rPr lang="en-AU" sz="1800" dirty="0" smtClean="0"/>
              <a:t>Matter is regarded as being constituted by region of space in which the field is very intense. . . . </a:t>
            </a:r>
          </a:p>
          <a:p>
            <a:pPr marL="137160" indent="0">
              <a:buNone/>
            </a:pPr>
            <a:endParaRPr lang="en-AU" sz="1800" dirty="0"/>
          </a:p>
          <a:p>
            <a:pPr marL="137160" indent="0">
              <a:buNone/>
            </a:pPr>
            <a:r>
              <a:rPr lang="en-AU" sz="1800" dirty="0" smtClean="0"/>
              <a:t>There is no place in this new kind of Physics both for the field and matter, for the field is the only reality.</a:t>
            </a:r>
            <a:endParaRPr lang="en-AU" sz="1800" dirty="0"/>
          </a:p>
        </p:txBody>
      </p:sp>
      <p:sp>
        <p:nvSpPr>
          <p:cNvPr id="8" name="Rectangle 7"/>
          <p:cNvSpPr/>
          <p:nvPr/>
        </p:nvSpPr>
        <p:spPr>
          <a:xfrm>
            <a:off x="8229067" y="-30012"/>
            <a:ext cx="914933"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6012160" y="3939902"/>
            <a:ext cx="2528256"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 = mc</a:t>
            </a:r>
            <a:r>
              <a:rPr lang="en-US" sz="5400" b="1" cap="none" spc="0" baseline="30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2</a:t>
            </a:r>
            <a:endParaRPr lang="en-US" sz="5400" b="1" cap="none" spc="0" baseline="3000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0" name="Title 1"/>
          <p:cNvSpPr>
            <a:spLocks noGrp="1"/>
          </p:cNvSpPr>
          <p:nvPr>
            <p:ph type="title"/>
          </p:nvPr>
        </p:nvSpPr>
        <p:spPr>
          <a:xfrm>
            <a:off x="4114800" y="205979"/>
            <a:ext cx="4572000" cy="857250"/>
          </a:xfrm>
        </p:spPr>
        <p:txBody>
          <a:bodyPr>
            <a:normAutofit fontScale="90000"/>
          </a:bodyPr>
          <a:lstStyle/>
          <a:p>
            <a:r>
              <a:rPr lang="en-AU" dirty="0" smtClean="0"/>
              <a:t>The new Physics</a:t>
            </a:r>
            <a:endParaRPr lang="en-AU" dirty="0"/>
          </a:p>
        </p:txBody>
      </p:sp>
      <p:sp>
        <p:nvSpPr>
          <p:cNvPr id="2" name="TextBox 1"/>
          <p:cNvSpPr txBox="1"/>
          <p:nvPr/>
        </p:nvSpPr>
        <p:spPr>
          <a:xfrm>
            <a:off x="5846249" y="4703661"/>
            <a:ext cx="2860078" cy="369332"/>
          </a:xfrm>
          <a:prstGeom prst="rect">
            <a:avLst/>
          </a:prstGeom>
          <a:noFill/>
        </p:spPr>
        <p:txBody>
          <a:bodyPr wrap="none" rtlCol="0">
            <a:spAutoFit/>
          </a:bodyPr>
          <a:lstStyle/>
          <a:p>
            <a:r>
              <a:rPr lang="en-AU" dirty="0" smtClean="0"/>
              <a:t>Mass = condensed Energy</a:t>
            </a:r>
            <a:endParaRPr lang="en-AU" dirty="0"/>
          </a:p>
        </p:txBody>
      </p:sp>
      <p:sp>
        <p:nvSpPr>
          <p:cNvPr id="3" name="Date Placeholder 2"/>
          <p:cNvSpPr>
            <a:spLocks noGrp="1"/>
          </p:cNvSpPr>
          <p:nvPr>
            <p:ph type="dt" sz="half" idx="10"/>
          </p:nvPr>
        </p:nvSpPr>
        <p:spPr/>
        <p:txBody>
          <a:bodyPr/>
          <a:lstStyle/>
          <a:p>
            <a:fld id="{4C40C24E-C729-4285-855A-732DF3CDEF61}"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5</a:t>
            </a:fld>
            <a:endParaRPr lang="en-AU"/>
          </a:p>
        </p:txBody>
      </p:sp>
    </p:spTree>
    <p:extLst>
      <p:ext uri="{BB962C8B-B14F-4D97-AF65-F5344CB8AC3E}">
        <p14:creationId xmlns:p14="http://schemas.microsoft.com/office/powerpoint/2010/main" val="4123523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Quantum Entanglement</a:t>
            </a:r>
            <a:endParaRPr lang="en-AU" dirty="0"/>
          </a:p>
        </p:txBody>
      </p:sp>
      <p:sp>
        <p:nvSpPr>
          <p:cNvPr id="3" name="Content Placeholder 2"/>
          <p:cNvSpPr>
            <a:spLocks noGrp="1"/>
          </p:cNvSpPr>
          <p:nvPr>
            <p:ph idx="1"/>
          </p:nvPr>
        </p:nvSpPr>
        <p:spPr>
          <a:xfrm>
            <a:off x="1043608" y="1387684"/>
            <a:ext cx="7225587" cy="3312398"/>
          </a:xfrm>
        </p:spPr>
        <p:txBody>
          <a:bodyPr>
            <a:normAutofit fontScale="92500" lnSpcReduction="10000"/>
          </a:bodyPr>
          <a:lstStyle/>
          <a:p>
            <a:r>
              <a:rPr lang="en-AU" sz="1900" dirty="0" smtClean="0"/>
              <a:t>Quantum:</a:t>
            </a:r>
          </a:p>
          <a:p>
            <a:pPr lvl="1"/>
            <a:r>
              <a:rPr lang="en-AU" sz="1700" dirty="0" smtClean="0"/>
              <a:t>Two complementary particles travelling at the speed of light in opposite directions.</a:t>
            </a:r>
          </a:p>
          <a:p>
            <a:pPr lvl="1"/>
            <a:r>
              <a:rPr lang="en-AU" sz="1700" dirty="0" smtClean="0"/>
              <a:t>If particle at A is deflected to the right – its complementary particle at B will turn left. (to complement its pair)</a:t>
            </a:r>
          </a:p>
          <a:p>
            <a:pPr lvl="1"/>
            <a:r>
              <a:rPr lang="en-AU" sz="1700" dirty="0" smtClean="0"/>
              <a:t>This happens even if A and B are light-years away from each other. </a:t>
            </a:r>
            <a:r>
              <a:rPr lang="en-AU" sz="1700" dirty="0"/>
              <a:t>(A spooky action at </a:t>
            </a:r>
            <a:r>
              <a:rPr lang="en-AU" sz="1700" dirty="0" smtClean="0"/>
              <a:t>distance / non-locality phenomena)</a:t>
            </a:r>
            <a:endParaRPr lang="en-AU" sz="1800" dirty="0"/>
          </a:p>
          <a:p>
            <a:pPr lvl="1"/>
            <a:endParaRPr lang="en-AU" sz="1700" dirty="0" smtClean="0"/>
          </a:p>
          <a:p>
            <a:r>
              <a:rPr lang="en-AU" sz="1900" dirty="0" smtClean="0"/>
              <a:t>Relativity:</a:t>
            </a:r>
          </a:p>
          <a:p>
            <a:pPr lvl="1"/>
            <a:r>
              <a:rPr lang="en-AU" sz="1700" dirty="0"/>
              <a:t>How can those complementary particles communicate to each other across the distance</a:t>
            </a:r>
            <a:r>
              <a:rPr lang="en-AU" sz="1700" dirty="0" smtClean="0"/>
              <a:t>. Since according to Relativity theory, nothing, not even information can travel faster than the speed of light.</a:t>
            </a:r>
          </a:p>
          <a:p>
            <a:pPr marL="585216" lvl="1" indent="0">
              <a:buNone/>
            </a:pPr>
            <a:endParaRPr lang="en-AU" dirty="0"/>
          </a:p>
        </p:txBody>
      </p:sp>
      <p:sp>
        <p:nvSpPr>
          <p:cNvPr id="4" name="Date Placeholder 3"/>
          <p:cNvSpPr>
            <a:spLocks noGrp="1"/>
          </p:cNvSpPr>
          <p:nvPr>
            <p:ph type="dt" sz="half" idx="10"/>
          </p:nvPr>
        </p:nvSpPr>
        <p:spPr/>
        <p:txBody>
          <a:bodyPr/>
          <a:lstStyle/>
          <a:p>
            <a:fld id="{B934DAEA-388D-4BEB-9A88-10A2B354A9D0}"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6</a:t>
            </a:fld>
            <a:endParaRPr lang="en-AU"/>
          </a:p>
        </p:txBody>
      </p:sp>
    </p:spTree>
    <p:extLst>
      <p:ext uri="{BB962C8B-B14F-4D97-AF65-F5344CB8AC3E}">
        <p14:creationId xmlns:p14="http://schemas.microsoft.com/office/powerpoint/2010/main" val="16628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EPR Paradox - 1935</a:t>
            </a:r>
            <a:endParaRPr lang="en-A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025" y="1347614"/>
            <a:ext cx="5715000" cy="216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52383" y="3795886"/>
            <a:ext cx="7244284" cy="923330"/>
          </a:xfrm>
          <a:prstGeom prst="rect">
            <a:avLst/>
          </a:prstGeom>
          <a:noFill/>
        </p:spPr>
        <p:txBody>
          <a:bodyPr wrap="square" rtlCol="0">
            <a:spAutoFit/>
          </a:bodyPr>
          <a:lstStyle/>
          <a:p>
            <a:r>
              <a:rPr lang="en-AU" dirty="0" smtClean="0"/>
              <a:t>A </a:t>
            </a:r>
            <a:r>
              <a:rPr lang="en-AU" dirty="0"/>
              <a:t>source </a:t>
            </a:r>
            <a:r>
              <a:rPr lang="en-AU" dirty="0" smtClean="0"/>
              <a:t>(centre) </a:t>
            </a:r>
            <a:r>
              <a:rPr lang="en-AU" dirty="0"/>
              <a:t>sends </a:t>
            </a:r>
            <a:r>
              <a:rPr lang="en-AU" dirty="0" smtClean="0"/>
              <a:t>two complementary particles </a:t>
            </a:r>
            <a:r>
              <a:rPr lang="en-AU" dirty="0"/>
              <a:t>toward two observers, </a:t>
            </a:r>
            <a:r>
              <a:rPr lang="en-AU" dirty="0" smtClean="0"/>
              <a:t>one </a:t>
            </a:r>
            <a:r>
              <a:rPr lang="en-AU" dirty="0"/>
              <a:t>to Alice (left) and </a:t>
            </a:r>
            <a:r>
              <a:rPr lang="en-AU" dirty="0" smtClean="0"/>
              <a:t>the other one to </a:t>
            </a:r>
            <a:r>
              <a:rPr lang="en-AU" dirty="0"/>
              <a:t>Bob (right), who can perform spin measurements.</a:t>
            </a:r>
          </a:p>
        </p:txBody>
      </p:sp>
      <p:sp>
        <p:nvSpPr>
          <p:cNvPr id="6" name="Date Placeholder 5"/>
          <p:cNvSpPr>
            <a:spLocks noGrp="1"/>
          </p:cNvSpPr>
          <p:nvPr>
            <p:ph type="dt" sz="half" idx="10"/>
          </p:nvPr>
        </p:nvSpPr>
        <p:spPr/>
        <p:txBody>
          <a:bodyPr/>
          <a:lstStyle/>
          <a:p>
            <a:fld id="{3F48F3CC-02C1-4CB9-974B-75D4FC53286A}" type="datetime3">
              <a:rPr lang="en-US" smtClean="0"/>
              <a:t>11 September 2014</a:t>
            </a:fld>
            <a:endParaRPr lang="en-AU"/>
          </a:p>
        </p:txBody>
      </p:sp>
      <p:sp>
        <p:nvSpPr>
          <p:cNvPr id="7" name="Footer Placeholder 6"/>
          <p:cNvSpPr>
            <a:spLocks noGrp="1"/>
          </p:cNvSpPr>
          <p:nvPr>
            <p:ph type="ftr" sz="quarter" idx="11"/>
          </p:nvPr>
        </p:nvSpPr>
        <p:spPr/>
        <p:txBody>
          <a:bodyPr/>
          <a:lstStyle/>
          <a:p>
            <a:r>
              <a:rPr lang="en-AU" smtClean="0"/>
              <a:t>B. Pramana</a:t>
            </a:r>
            <a:endParaRPr lang="en-AU"/>
          </a:p>
        </p:txBody>
      </p:sp>
      <p:sp>
        <p:nvSpPr>
          <p:cNvPr id="8" name="Slide Number Placeholder 7"/>
          <p:cNvSpPr>
            <a:spLocks noGrp="1"/>
          </p:cNvSpPr>
          <p:nvPr>
            <p:ph type="sldNum" sz="quarter" idx="12"/>
          </p:nvPr>
        </p:nvSpPr>
        <p:spPr/>
        <p:txBody>
          <a:bodyPr/>
          <a:lstStyle/>
          <a:p>
            <a:fld id="{2D91602A-80E5-4AC7-B2AD-EF587E5B2836}" type="slidenum">
              <a:rPr lang="en-AU" smtClean="0"/>
              <a:t>7</a:t>
            </a:fld>
            <a:endParaRPr lang="en-AU"/>
          </a:p>
        </p:txBody>
      </p:sp>
    </p:spTree>
    <p:extLst>
      <p:ext uri="{BB962C8B-B14F-4D97-AF65-F5344CB8AC3E}">
        <p14:creationId xmlns:p14="http://schemas.microsoft.com/office/powerpoint/2010/main" val="2016629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4000" dirty="0" smtClean="0"/>
              <a:t>The Optical Bell </a:t>
            </a:r>
            <a:r>
              <a:rPr lang="en-AU" sz="4000" dirty="0"/>
              <a:t>T</a:t>
            </a:r>
            <a:r>
              <a:rPr lang="en-AU" sz="4000" dirty="0" smtClean="0"/>
              <a:t>est Experiments</a:t>
            </a:r>
            <a:endParaRPr lang="en-AU" dirty="0"/>
          </a:p>
        </p:txBody>
      </p:sp>
      <p:sp>
        <p:nvSpPr>
          <p:cNvPr id="3" name="Content Placeholder 2"/>
          <p:cNvSpPr>
            <a:spLocks noGrp="1"/>
          </p:cNvSpPr>
          <p:nvPr>
            <p:ph idx="1"/>
          </p:nvPr>
        </p:nvSpPr>
        <p:spPr>
          <a:xfrm>
            <a:off x="457200" y="3722390"/>
            <a:ext cx="8229600" cy="1009630"/>
          </a:xfrm>
        </p:spPr>
        <p:txBody>
          <a:bodyPr>
            <a:noAutofit/>
          </a:bodyPr>
          <a:lstStyle/>
          <a:p>
            <a:r>
              <a:rPr lang="en-AU" sz="1400" dirty="0"/>
              <a:t>Scheme of a "two-channel" Bell </a:t>
            </a:r>
            <a:r>
              <a:rPr lang="en-AU" sz="1400" dirty="0" smtClean="0"/>
              <a:t>test experiment</a:t>
            </a:r>
            <a:endParaRPr lang="en-AU" sz="1400" dirty="0"/>
          </a:p>
          <a:p>
            <a:r>
              <a:rPr lang="en-AU" sz="1400" dirty="0"/>
              <a:t>The source S produces pairs of "photons", sent in opposite directions. Each photon encounters a two-channel polariser whose orientation (a or b) can be set by the experimenter. Emerging signals from each channel are detected and coincidences of four types (++, −−, +− and −+) counted by the coincidence monitor. </a:t>
            </a:r>
            <a:endParaRPr lang="en-AU" sz="1400" dirty="0" smtClean="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31590"/>
            <a:ext cx="58674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ate Placeholder 3"/>
          <p:cNvSpPr>
            <a:spLocks noGrp="1"/>
          </p:cNvSpPr>
          <p:nvPr>
            <p:ph type="dt" sz="half" idx="10"/>
          </p:nvPr>
        </p:nvSpPr>
        <p:spPr/>
        <p:txBody>
          <a:bodyPr/>
          <a:lstStyle/>
          <a:p>
            <a:fld id="{E3641214-6588-4B72-BD67-CC70A6601586}"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8</a:t>
            </a:fld>
            <a:endParaRPr lang="en-AU"/>
          </a:p>
        </p:txBody>
      </p:sp>
    </p:spTree>
    <p:extLst>
      <p:ext uri="{BB962C8B-B14F-4D97-AF65-F5344CB8AC3E}">
        <p14:creationId xmlns:p14="http://schemas.microsoft.com/office/powerpoint/2010/main" val="859790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Closing all possible loopholes</a:t>
            </a:r>
            <a:endParaRPr lang="en-AU" dirty="0"/>
          </a:p>
        </p:txBody>
      </p:sp>
      <p:sp>
        <p:nvSpPr>
          <p:cNvPr id="3" name="Content Placeholder 2"/>
          <p:cNvSpPr>
            <a:spLocks noGrp="1"/>
          </p:cNvSpPr>
          <p:nvPr>
            <p:ph idx="1"/>
          </p:nvPr>
        </p:nvSpPr>
        <p:spPr>
          <a:xfrm>
            <a:off x="457200" y="1275606"/>
            <a:ext cx="8291264" cy="3456414"/>
          </a:xfrm>
        </p:spPr>
        <p:txBody>
          <a:bodyPr>
            <a:normAutofit fontScale="70000" lnSpcReduction="20000"/>
          </a:bodyPr>
          <a:lstStyle/>
          <a:p>
            <a:r>
              <a:rPr lang="en-AU" sz="3400" dirty="0" smtClean="0"/>
              <a:t>Optical Bell test experiments</a:t>
            </a:r>
          </a:p>
          <a:p>
            <a:pPr lvl="1"/>
            <a:r>
              <a:rPr lang="en-AU" sz="2600" dirty="0" smtClean="0"/>
              <a:t>Freedman </a:t>
            </a:r>
            <a:r>
              <a:rPr lang="en-AU" sz="2600" dirty="0"/>
              <a:t>and </a:t>
            </a:r>
            <a:r>
              <a:rPr lang="en-AU" sz="2600" dirty="0" err="1"/>
              <a:t>Clauser</a:t>
            </a:r>
            <a:r>
              <a:rPr lang="en-AU" sz="2600" dirty="0"/>
              <a:t>, 1972</a:t>
            </a:r>
          </a:p>
          <a:p>
            <a:pPr lvl="1"/>
            <a:r>
              <a:rPr lang="en-AU" sz="2600" dirty="0" smtClean="0"/>
              <a:t>Aspect</a:t>
            </a:r>
            <a:r>
              <a:rPr lang="en-AU" sz="2600" dirty="0"/>
              <a:t>, 1981-2</a:t>
            </a:r>
          </a:p>
          <a:p>
            <a:pPr lvl="1"/>
            <a:r>
              <a:rPr lang="en-AU" sz="2600" dirty="0" err="1" smtClean="0"/>
              <a:t>Tittel</a:t>
            </a:r>
            <a:r>
              <a:rPr lang="en-AU" sz="2600" dirty="0" smtClean="0"/>
              <a:t> </a:t>
            </a:r>
            <a:r>
              <a:rPr lang="en-AU" sz="2600" dirty="0"/>
              <a:t>and the Geneva group, 1998</a:t>
            </a:r>
          </a:p>
          <a:p>
            <a:pPr lvl="1"/>
            <a:r>
              <a:rPr lang="en-AU" sz="2600" dirty="0" err="1" smtClean="0"/>
              <a:t>Weihs</a:t>
            </a:r>
            <a:r>
              <a:rPr lang="en-AU" sz="2600" dirty="0"/>
              <a:t>' experiment under "strict Einstein locality" conditions</a:t>
            </a:r>
          </a:p>
          <a:p>
            <a:pPr lvl="1"/>
            <a:r>
              <a:rPr lang="en-AU" sz="2600" dirty="0" smtClean="0"/>
              <a:t>Pan </a:t>
            </a:r>
            <a:r>
              <a:rPr lang="en-AU" sz="2600" dirty="0"/>
              <a:t>et al.'s (2000) experiment on the GHZ state</a:t>
            </a:r>
          </a:p>
          <a:p>
            <a:pPr lvl="1"/>
            <a:r>
              <a:rPr lang="en-AU" sz="2600" dirty="0" smtClean="0"/>
              <a:t>Rowe </a:t>
            </a:r>
            <a:r>
              <a:rPr lang="en-AU" sz="2600" dirty="0"/>
              <a:t>et al. (2001) are the first to close the detection loophole</a:t>
            </a:r>
          </a:p>
          <a:p>
            <a:pPr lvl="1"/>
            <a:r>
              <a:rPr lang="en-AU" sz="2600" dirty="0" err="1" smtClean="0"/>
              <a:t>Gröblacher</a:t>
            </a:r>
            <a:r>
              <a:rPr lang="en-AU" sz="2600" dirty="0" smtClean="0"/>
              <a:t> </a:t>
            </a:r>
            <a:r>
              <a:rPr lang="en-AU" sz="2600" dirty="0"/>
              <a:t>et al. (2007) test of Leggett-type non-local realist theories</a:t>
            </a:r>
          </a:p>
          <a:p>
            <a:pPr lvl="1"/>
            <a:r>
              <a:rPr lang="en-AU" sz="2600" dirty="0" err="1" smtClean="0"/>
              <a:t>Salart</a:t>
            </a:r>
            <a:r>
              <a:rPr lang="en-AU" sz="2600" dirty="0" smtClean="0"/>
              <a:t> </a:t>
            </a:r>
            <a:r>
              <a:rPr lang="en-AU" sz="2600" dirty="0"/>
              <a:t>et al. (2008) Separation in a Bell Test</a:t>
            </a:r>
          </a:p>
          <a:p>
            <a:pPr lvl="1"/>
            <a:r>
              <a:rPr lang="en-AU" sz="2600" dirty="0" err="1" smtClean="0"/>
              <a:t>Ansmann</a:t>
            </a:r>
            <a:r>
              <a:rPr lang="en-AU" sz="2600" dirty="0" smtClean="0"/>
              <a:t> </a:t>
            </a:r>
            <a:r>
              <a:rPr lang="en-AU" sz="2600" dirty="0"/>
              <a:t>et al. (2009) Overcoming the detection loophole in solid state</a:t>
            </a:r>
          </a:p>
          <a:p>
            <a:pPr lvl="1"/>
            <a:r>
              <a:rPr lang="en-AU" sz="2600" dirty="0" err="1" smtClean="0"/>
              <a:t>Giustina</a:t>
            </a:r>
            <a:r>
              <a:rPr lang="en-AU" sz="2600" dirty="0" smtClean="0"/>
              <a:t> </a:t>
            </a:r>
            <a:r>
              <a:rPr lang="en-AU" sz="2600" dirty="0"/>
              <a:t>et al. (2013) Overcoming the detection loophole for </a:t>
            </a:r>
            <a:r>
              <a:rPr lang="en-AU" sz="2600" dirty="0" smtClean="0"/>
              <a:t>photons</a:t>
            </a:r>
            <a:endParaRPr lang="en-AU" dirty="0" smtClean="0"/>
          </a:p>
          <a:p>
            <a:endParaRPr lang="en-AU" dirty="0"/>
          </a:p>
        </p:txBody>
      </p:sp>
      <p:sp>
        <p:nvSpPr>
          <p:cNvPr id="4" name="Date Placeholder 3"/>
          <p:cNvSpPr>
            <a:spLocks noGrp="1"/>
          </p:cNvSpPr>
          <p:nvPr>
            <p:ph type="dt" sz="half" idx="10"/>
          </p:nvPr>
        </p:nvSpPr>
        <p:spPr/>
        <p:txBody>
          <a:bodyPr/>
          <a:lstStyle/>
          <a:p>
            <a:fld id="{6EFBCE2C-7358-4C18-B311-C0053777194F}" type="datetime3">
              <a:rPr lang="en-US" smtClean="0"/>
              <a:t>11 September 2014</a:t>
            </a:fld>
            <a:endParaRPr lang="en-AU" dirty="0"/>
          </a:p>
        </p:txBody>
      </p:sp>
      <p:sp>
        <p:nvSpPr>
          <p:cNvPr id="5" name="Footer Placeholder 4"/>
          <p:cNvSpPr>
            <a:spLocks noGrp="1"/>
          </p:cNvSpPr>
          <p:nvPr>
            <p:ph type="ftr" sz="quarter" idx="11"/>
          </p:nvPr>
        </p:nvSpPr>
        <p:spPr/>
        <p:txBody>
          <a:bodyPr/>
          <a:lstStyle/>
          <a:p>
            <a:r>
              <a:rPr lang="en-AU" dirty="0" smtClean="0"/>
              <a:t>B. Pramana</a:t>
            </a:r>
            <a:endParaRPr lang="en-AU" dirty="0"/>
          </a:p>
        </p:txBody>
      </p:sp>
      <p:sp>
        <p:nvSpPr>
          <p:cNvPr id="6" name="Slide Number Placeholder 5"/>
          <p:cNvSpPr>
            <a:spLocks noGrp="1"/>
          </p:cNvSpPr>
          <p:nvPr>
            <p:ph type="sldNum" sz="quarter" idx="12"/>
          </p:nvPr>
        </p:nvSpPr>
        <p:spPr/>
        <p:txBody>
          <a:bodyPr/>
          <a:lstStyle/>
          <a:p>
            <a:fld id="{2D91602A-80E5-4AC7-B2AD-EF587E5B2836}" type="slidenum">
              <a:rPr lang="en-AU" smtClean="0"/>
              <a:t>9</a:t>
            </a:fld>
            <a:endParaRPr lang="en-AU" dirty="0"/>
          </a:p>
        </p:txBody>
      </p:sp>
      <p:sp>
        <p:nvSpPr>
          <p:cNvPr id="7" name="Rectangle 6"/>
          <p:cNvSpPr/>
          <p:nvPr/>
        </p:nvSpPr>
        <p:spPr>
          <a:xfrm>
            <a:off x="611560" y="4371949"/>
            <a:ext cx="8097088" cy="461665"/>
          </a:xfrm>
          <a:prstGeom prst="rect">
            <a:avLst/>
          </a:prstGeom>
          <a:noFill/>
        </p:spPr>
        <p:txBody>
          <a:bodyPr wrap="none" lIns="91440" tIns="45720" rIns="91440" bIns="45720">
            <a:spAutoFit/>
          </a:bodyPr>
          <a:lstStyle/>
          <a:p>
            <a:pPr algn="ctr"/>
            <a:r>
              <a:rPr lang="en-US" sz="2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All the above proved that Quantum Mechanics is correct</a:t>
            </a:r>
            <a:endParaRPr lang="en-US" sz="2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619718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fade">
                                      <p:cBhvr>
                                        <p:cTn id="67" dur="1000"/>
                                        <p:tgtEl>
                                          <p:spTgt spid="3">
                                            <p:txEl>
                                              <p:pRg st="10" end="10"/>
                                            </p:txEl>
                                          </p:spTgt>
                                        </p:tgtEl>
                                      </p:cBhvr>
                                    </p:animEffect>
                                    <p:anim calcmode="lin" valueType="num">
                                      <p:cBhvr>
                                        <p:cTn id="6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Was Einstein wrong?</a:t>
            </a:r>
            <a:endParaRPr lang="en-AU" dirty="0"/>
          </a:p>
        </p:txBody>
      </p:sp>
      <p:sp>
        <p:nvSpPr>
          <p:cNvPr id="3" name="Content Placeholder 2"/>
          <p:cNvSpPr>
            <a:spLocks noGrp="1"/>
          </p:cNvSpPr>
          <p:nvPr>
            <p:ph idx="1"/>
          </p:nvPr>
        </p:nvSpPr>
        <p:spPr>
          <a:xfrm>
            <a:off x="457200" y="1635646"/>
            <a:ext cx="8229600" cy="3096374"/>
          </a:xfrm>
        </p:spPr>
        <p:txBody>
          <a:bodyPr>
            <a:normAutofit/>
          </a:bodyPr>
          <a:lstStyle/>
          <a:p>
            <a:r>
              <a:rPr lang="en-AU" sz="2400" dirty="0" smtClean="0"/>
              <a:t>The loophole is actually in our mind.</a:t>
            </a:r>
          </a:p>
          <a:p>
            <a:pPr lvl="1"/>
            <a:r>
              <a:rPr lang="en-AU" sz="2000" dirty="0" smtClean="0"/>
              <a:t>The Relativity theory shows that time and space are relative to our system of reference. </a:t>
            </a:r>
          </a:p>
          <a:p>
            <a:pPr lvl="1"/>
            <a:r>
              <a:rPr lang="en-AU" sz="2000" dirty="0" smtClean="0"/>
              <a:t>They are so relative, that if we use ‘the movement at the speed of light’ as our system reference, time and space become insignificant.</a:t>
            </a:r>
          </a:p>
          <a:p>
            <a:pPr lvl="1"/>
            <a:r>
              <a:rPr lang="en-AU" sz="2000" dirty="0" smtClean="0"/>
              <a:t>Consequently, ‘speed’ as a dimension of ‘space over time’ (km/h) also becomes irrelevant. </a:t>
            </a:r>
            <a:endParaRPr lang="en-AU" dirty="0"/>
          </a:p>
        </p:txBody>
      </p:sp>
      <p:sp>
        <p:nvSpPr>
          <p:cNvPr id="4" name="Date Placeholder 3"/>
          <p:cNvSpPr>
            <a:spLocks noGrp="1"/>
          </p:cNvSpPr>
          <p:nvPr>
            <p:ph type="dt" sz="half" idx="10"/>
          </p:nvPr>
        </p:nvSpPr>
        <p:spPr/>
        <p:txBody>
          <a:bodyPr/>
          <a:lstStyle/>
          <a:p>
            <a:fld id="{5933A898-71AE-4220-B481-8ED88C5E4A58}"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10</a:t>
            </a:fld>
            <a:endParaRPr lang="en-AU"/>
          </a:p>
        </p:txBody>
      </p:sp>
      <p:sp>
        <p:nvSpPr>
          <p:cNvPr id="7" name="Rectangle 6"/>
          <p:cNvSpPr/>
          <p:nvPr/>
        </p:nvSpPr>
        <p:spPr>
          <a:xfrm>
            <a:off x="2051720" y="987574"/>
            <a:ext cx="5258171" cy="707886"/>
          </a:xfrm>
          <a:prstGeom prst="rect">
            <a:avLst/>
          </a:prstGeom>
          <a:noFill/>
        </p:spPr>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twist of the mind</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3849070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Particle Accelerator</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512" y="1059582"/>
            <a:ext cx="5380435"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058766"/>
            <a:ext cx="12192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1058766"/>
            <a:ext cx="3307693"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fld id="{D6490B62-AA49-4457-8D66-9BA1DC44D0F5}"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11</a:t>
            </a:fld>
            <a:endParaRPr lang="en-AU"/>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2388" y="1061491"/>
            <a:ext cx="4797425"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1685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Gamma (</a:t>
            </a:r>
            <a:r>
              <a:rPr lang="el-GR" dirty="0" smtClean="0">
                <a:latin typeface="Book Antiqua"/>
              </a:rPr>
              <a:t>γ</a:t>
            </a:r>
            <a:r>
              <a:rPr lang="en-AU" dirty="0" smtClean="0">
                <a:latin typeface="Book Antiqua"/>
              </a:rPr>
              <a:t>) </a:t>
            </a:r>
            <a:r>
              <a:rPr lang="en-AU" dirty="0" smtClean="0"/>
              <a:t>factor</a:t>
            </a:r>
            <a:endParaRPr lang="en-AU" dirty="0"/>
          </a:p>
        </p:txBody>
      </p:sp>
      <p:sp>
        <p:nvSpPr>
          <p:cNvPr id="3" name="Content Placeholder 2"/>
          <p:cNvSpPr>
            <a:spLocks noGrp="1"/>
          </p:cNvSpPr>
          <p:nvPr>
            <p:ph idx="1"/>
          </p:nvPr>
        </p:nvSpPr>
        <p:spPr>
          <a:xfrm>
            <a:off x="755576" y="1303247"/>
            <a:ext cx="7974084" cy="3531870"/>
          </a:xfrm>
        </p:spPr>
        <p:txBody>
          <a:bodyPr>
            <a:normAutofit fontScale="92500" lnSpcReduction="10000"/>
          </a:bodyPr>
          <a:lstStyle/>
          <a:p>
            <a:r>
              <a:rPr lang="en-AU" sz="2400" dirty="0" smtClean="0"/>
              <a:t>Gamma factor is the basic principle of any experiment using particle accelerator.</a:t>
            </a:r>
          </a:p>
          <a:p>
            <a:pPr lvl="1"/>
            <a:r>
              <a:rPr lang="en-AU" sz="2000" dirty="0" smtClean="0"/>
              <a:t>To make </a:t>
            </a:r>
            <a:r>
              <a:rPr lang="en-AU" sz="2000" dirty="0"/>
              <a:t>them easier </a:t>
            </a:r>
            <a:r>
              <a:rPr lang="en-AU" sz="2000" dirty="0" smtClean="0"/>
              <a:t>detectable particles are accelerated close to the speed of light.</a:t>
            </a:r>
          </a:p>
          <a:p>
            <a:pPr lvl="1"/>
            <a:r>
              <a:rPr lang="en-AU" sz="2000" dirty="0" smtClean="0"/>
              <a:t>At that speed their clock slows down &amp; their mass grow</a:t>
            </a:r>
          </a:p>
          <a:p>
            <a:pPr lvl="1"/>
            <a:r>
              <a:rPr lang="en-AU" sz="2000" dirty="0" smtClean="0"/>
              <a:t>They become bigger and live longer</a:t>
            </a:r>
          </a:p>
          <a:p>
            <a:pPr lvl="1"/>
            <a:endParaRPr lang="en-AU" sz="2000" dirty="0" smtClean="0"/>
          </a:p>
          <a:p>
            <a:r>
              <a:rPr lang="en-AU" sz="2400" dirty="0" smtClean="0"/>
              <a:t>The only limitation is that they can’t be accelerated to 100% c. </a:t>
            </a:r>
          </a:p>
          <a:p>
            <a:pPr lvl="1"/>
            <a:r>
              <a:rPr lang="en-AU" sz="2000" dirty="0" smtClean="0"/>
              <a:t>Close to the speed of light the energy we pump is converted into mass.</a:t>
            </a:r>
            <a:endParaRPr lang="en-AU" sz="2000" dirty="0"/>
          </a:p>
        </p:txBody>
      </p:sp>
      <p:sp>
        <p:nvSpPr>
          <p:cNvPr id="4" name="Date Placeholder 3"/>
          <p:cNvSpPr>
            <a:spLocks noGrp="1"/>
          </p:cNvSpPr>
          <p:nvPr>
            <p:ph type="dt" sz="half" idx="10"/>
          </p:nvPr>
        </p:nvSpPr>
        <p:spPr/>
        <p:txBody>
          <a:bodyPr/>
          <a:lstStyle/>
          <a:p>
            <a:fld id="{B4B4577E-07D3-4AA1-AB39-8DC470B8DC7B}"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12</a:t>
            </a:fld>
            <a:endParaRPr lang="en-AU"/>
          </a:p>
        </p:txBody>
      </p:sp>
    </p:spTree>
    <p:extLst>
      <p:ext uri="{BB962C8B-B14F-4D97-AF65-F5344CB8AC3E}">
        <p14:creationId xmlns:p14="http://schemas.microsoft.com/office/powerpoint/2010/main" val="3330071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Twin Paradox</a:t>
            </a:r>
            <a:endParaRPr lang="en-AU" dirty="0"/>
          </a:p>
        </p:txBody>
      </p:sp>
      <p:sp>
        <p:nvSpPr>
          <p:cNvPr id="3" name="Content Placeholder 2"/>
          <p:cNvSpPr>
            <a:spLocks noGrp="1"/>
          </p:cNvSpPr>
          <p:nvPr>
            <p:ph idx="1"/>
          </p:nvPr>
        </p:nvSpPr>
        <p:spPr>
          <a:xfrm>
            <a:off x="1691680" y="1131590"/>
            <a:ext cx="7056784" cy="3672408"/>
          </a:xfrm>
        </p:spPr>
        <p:txBody>
          <a:bodyPr>
            <a:noAutofit/>
          </a:bodyPr>
          <a:lstStyle/>
          <a:p>
            <a:r>
              <a:rPr lang="en-AU" sz="1600" dirty="0" smtClean="0"/>
              <a:t>Twin paradox:</a:t>
            </a:r>
          </a:p>
          <a:p>
            <a:pPr lvl="1"/>
            <a:r>
              <a:rPr lang="en-AU" sz="1400" dirty="0" smtClean="0"/>
              <a:t>If one of the twin travels at 90%c where </a:t>
            </a:r>
            <a:r>
              <a:rPr lang="el-GR" sz="1400" dirty="0" smtClean="0">
                <a:latin typeface="Book Antiqua"/>
              </a:rPr>
              <a:t>γ</a:t>
            </a:r>
            <a:r>
              <a:rPr lang="en-AU" sz="1400" dirty="0" smtClean="0"/>
              <a:t>=2.3 his clock tick 2.3 times slower that his twin on Earth</a:t>
            </a:r>
            <a:r>
              <a:rPr lang="en-AU" sz="1400" dirty="0"/>
              <a:t>. </a:t>
            </a:r>
            <a:endParaRPr lang="en-AU" sz="1400" dirty="0" smtClean="0"/>
          </a:p>
          <a:p>
            <a:pPr lvl="1"/>
            <a:r>
              <a:rPr lang="en-AU" sz="1400" dirty="0" smtClean="0"/>
              <a:t>After </a:t>
            </a:r>
            <a:r>
              <a:rPr lang="en-AU" sz="1400" dirty="0"/>
              <a:t>10 years his twin on Earth has aged 23 years, 13 years older</a:t>
            </a:r>
            <a:endParaRPr lang="en-AU" sz="1400" dirty="0" smtClean="0"/>
          </a:p>
          <a:p>
            <a:pPr lvl="1"/>
            <a:r>
              <a:rPr lang="en-AU" sz="1400" dirty="0" smtClean="0"/>
              <a:t>He </a:t>
            </a:r>
            <a:r>
              <a:rPr lang="en-AU" sz="1400" dirty="0"/>
              <a:t>will </a:t>
            </a:r>
            <a:r>
              <a:rPr lang="en-AU" sz="1400" dirty="0" smtClean="0"/>
              <a:t>passed </a:t>
            </a:r>
            <a:r>
              <a:rPr lang="en-AU" sz="1400" dirty="0"/>
              <a:t>Alpha Centaury, which is 4.3 light </a:t>
            </a:r>
            <a:r>
              <a:rPr lang="en-AU" sz="1400" dirty="0" smtClean="0"/>
              <a:t>years </a:t>
            </a:r>
            <a:r>
              <a:rPr lang="en-AU" sz="1400" dirty="0"/>
              <a:t>away in </a:t>
            </a:r>
            <a:r>
              <a:rPr lang="en-AU" sz="1400" dirty="0" smtClean="0"/>
              <a:t>less than 2 years. </a:t>
            </a:r>
          </a:p>
          <a:p>
            <a:pPr lvl="1"/>
            <a:r>
              <a:rPr lang="en-AU" sz="1400" dirty="0" smtClean="0"/>
              <a:t>He </a:t>
            </a:r>
            <a:r>
              <a:rPr lang="en-AU" sz="1400" dirty="0"/>
              <a:t>will ‘feel’ </a:t>
            </a:r>
            <a:r>
              <a:rPr lang="en-AU" sz="1400" dirty="0" smtClean="0"/>
              <a:t>as if </a:t>
            </a:r>
            <a:r>
              <a:rPr lang="en-AU" sz="1400" dirty="0"/>
              <a:t>he is travelling </a:t>
            </a:r>
            <a:r>
              <a:rPr lang="en-AU" sz="1400" dirty="0" smtClean="0"/>
              <a:t>twice as fast as </a:t>
            </a:r>
            <a:r>
              <a:rPr lang="en-AU" sz="1400" dirty="0"/>
              <a:t>the speed of </a:t>
            </a:r>
            <a:r>
              <a:rPr lang="en-AU" sz="1400" dirty="0" smtClean="0"/>
              <a:t>light.</a:t>
            </a:r>
          </a:p>
          <a:p>
            <a:pPr lvl="1"/>
            <a:r>
              <a:rPr lang="en-AU" sz="1400" dirty="0" smtClean="0"/>
              <a:t>To his condition the Universe has shrank to half its size.</a:t>
            </a:r>
            <a:endParaRPr lang="en-AU" sz="1400" dirty="0"/>
          </a:p>
          <a:p>
            <a:pPr lvl="1"/>
            <a:endParaRPr lang="en-AU" sz="1400" dirty="0" smtClean="0"/>
          </a:p>
          <a:p>
            <a:r>
              <a:rPr lang="en-AU" sz="1600" dirty="0" smtClean="0">
                <a:latin typeface="Book Antiqua"/>
              </a:rPr>
              <a:t>At 100% c; </a:t>
            </a:r>
            <a:r>
              <a:rPr lang="el-GR" sz="1600" dirty="0">
                <a:latin typeface="Book Antiqua"/>
              </a:rPr>
              <a:t>γ </a:t>
            </a:r>
            <a:r>
              <a:rPr lang="en-AU" sz="1600" dirty="0" smtClean="0">
                <a:latin typeface="Book Antiqua"/>
              </a:rPr>
              <a:t>= infinite</a:t>
            </a:r>
          </a:p>
          <a:p>
            <a:pPr lvl="1"/>
            <a:r>
              <a:rPr lang="en-AU" sz="1400" dirty="0" smtClean="0">
                <a:latin typeface="Book Antiqua"/>
              </a:rPr>
              <a:t>His clock stops and space shrinks into nothing.</a:t>
            </a:r>
          </a:p>
          <a:p>
            <a:pPr lvl="1"/>
            <a:r>
              <a:rPr lang="en-AU" sz="1400" dirty="0" smtClean="0">
                <a:latin typeface="Book Antiqua"/>
              </a:rPr>
              <a:t>He can cross the whole Universe in no time (instantaneous)</a:t>
            </a:r>
          </a:p>
          <a:p>
            <a:pPr lvl="1"/>
            <a:r>
              <a:rPr lang="en-AU" sz="1400" dirty="0" smtClean="0">
                <a:latin typeface="Book Antiqua"/>
              </a:rPr>
              <a:t>However, this is hypothetical since only massless particles i.e. photon can reach the speed of light</a:t>
            </a:r>
            <a:r>
              <a:rPr lang="en-AU" sz="1600" dirty="0" smtClean="0">
                <a:latin typeface="Book Antiqua"/>
              </a:rPr>
              <a:t>.</a:t>
            </a:r>
            <a:endParaRPr lang="en-AU"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097681"/>
            <a:ext cx="1689100"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9140202D-6327-4EFC-8705-8F751EDAAF63}"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13</a:t>
            </a:fld>
            <a:endParaRPr lang="en-AU"/>
          </a:p>
        </p:txBody>
      </p:sp>
    </p:spTree>
    <p:extLst>
      <p:ext uri="{BB962C8B-B14F-4D97-AF65-F5344CB8AC3E}">
        <p14:creationId xmlns:p14="http://schemas.microsoft.com/office/powerpoint/2010/main" val="3261252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Movement at c</a:t>
            </a:r>
            <a:endParaRPr lang="en-AU" dirty="0"/>
          </a:p>
        </p:txBody>
      </p:sp>
      <p:sp>
        <p:nvSpPr>
          <p:cNvPr id="3" name="Content Placeholder 2"/>
          <p:cNvSpPr>
            <a:spLocks noGrp="1"/>
          </p:cNvSpPr>
          <p:nvPr>
            <p:ph idx="1"/>
          </p:nvPr>
        </p:nvSpPr>
        <p:spPr/>
        <p:txBody>
          <a:bodyPr>
            <a:normAutofit fontScale="70000" lnSpcReduction="20000"/>
          </a:bodyPr>
          <a:lstStyle/>
          <a:p>
            <a:r>
              <a:rPr lang="en-AU" dirty="0" smtClean="0"/>
              <a:t>For a light particle that moves at the speed of light, its clock stops and space shrinks into nothing.</a:t>
            </a:r>
          </a:p>
          <a:p>
            <a:r>
              <a:rPr lang="en-AU" dirty="0" smtClean="0"/>
              <a:t>Hence, photon / light particle does not age, and is everywhere at the same time.</a:t>
            </a:r>
          </a:p>
          <a:p>
            <a:r>
              <a:rPr lang="en-AU" dirty="0" smtClean="0"/>
              <a:t>Two complementary particles that appear to us as if they travel at the speed of light in opposite directions are in fact do not moved at all. They are still together – indivisible.</a:t>
            </a:r>
          </a:p>
          <a:p>
            <a:r>
              <a:rPr lang="en-AU" dirty="0" smtClean="0"/>
              <a:t>The Universe is to us as what it is, only because we are as what we are. Time-space continuum as we perceive it, exist in our mind only because the interactions between our senses and its surrounding gives our mind those impressions. It is real, only as far as our physical senses are concerned.</a:t>
            </a:r>
            <a:endParaRPr lang="en-AU" dirty="0"/>
          </a:p>
        </p:txBody>
      </p:sp>
      <p:sp>
        <p:nvSpPr>
          <p:cNvPr id="4" name="Date Placeholder 3"/>
          <p:cNvSpPr>
            <a:spLocks noGrp="1"/>
          </p:cNvSpPr>
          <p:nvPr>
            <p:ph type="dt" sz="half" idx="10"/>
          </p:nvPr>
        </p:nvSpPr>
        <p:spPr/>
        <p:txBody>
          <a:bodyPr/>
          <a:lstStyle/>
          <a:p>
            <a:fld id="{B5A847C6-A4E3-4FD8-A8AC-46D5499BB276}"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14</a:t>
            </a:fld>
            <a:endParaRPr lang="en-AU"/>
          </a:p>
        </p:txBody>
      </p:sp>
    </p:spTree>
    <p:extLst>
      <p:ext uri="{BB962C8B-B14F-4D97-AF65-F5344CB8AC3E}">
        <p14:creationId xmlns:p14="http://schemas.microsoft.com/office/powerpoint/2010/main" val="1521032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First Breakthrough</a:t>
            </a:r>
            <a:endParaRPr lang="en-AU" dirty="0"/>
          </a:p>
        </p:txBody>
      </p:sp>
      <p:sp>
        <p:nvSpPr>
          <p:cNvPr id="3" name="Content Placeholder 2"/>
          <p:cNvSpPr>
            <a:spLocks noGrp="1"/>
          </p:cNvSpPr>
          <p:nvPr>
            <p:ph idx="1"/>
          </p:nvPr>
        </p:nvSpPr>
        <p:spPr>
          <a:xfrm>
            <a:off x="467544" y="1707654"/>
            <a:ext cx="8229600" cy="2808312"/>
          </a:xfrm>
        </p:spPr>
        <p:txBody>
          <a:bodyPr>
            <a:normAutofit/>
          </a:bodyPr>
          <a:lstStyle/>
          <a:p>
            <a:r>
              <a:rPr lang="en-AU" sz="1800" dirty="0" smtClean="0"/>
              <a:t>If Einstein had only pushed his Relativity Theory to the farthest end, and applied “the movement at the speed of light” as his frame of reference, he wouldn’t wasted his time arguing with </a:t>
            </a:r>
            <a:r>
              <a:rPr lang="en-AU" sz="1800" dirty="0" err="1" smtClean="0"/>
              <a:t>Neils</a:t>
            </a:r>
            <a:r>
              <a:rPr lang="en-AU" sz="1800" dirty="0" smtClean="0"/>
              <a:t> Bohr, but realized that:</a:t>
            </a:r>
          </a:p>
          <a:p>
            <a:r>
              <a:rPr lang="en-AU" sz="1800" dirty="0" smtClean="0"/>
              <a:t>The true and eternal reality is “the reality at the speed of light” or “the reality of light”, where time stops – therefore patterns cease to be cyclic, periodic or time dependant and space shrinks; hence separateness cease to exist.</a:t>
            </a:r>
          </a:p>
          <a:p>
            <a:r>
              <a:rPr lang="en-AU" sz="1800" dirty="0" smtClean="0"/>
              <a:t>Time-space and the whole Universe become singularity</a:t>
            </a:r>
            <a:r>
              <a:rPr lang="en-AU" sz="1800" dirty="0"/>
              <a:t> </a:t>
            </a:r>
            <a:r>
              <a:rPr lang="en-AU" sz="1800" dirty="0" smtClean="0"/>
              <a:t>- The Absolute Infinite ONE-ness.</a:t>
            </a:r>
            <a:endParaRPr lang="en-AU" sz="2000" dirty="0"/>
          </a:p>
        </p:txBody>
      </p:sp>
      <p:sp>
        <p:nvSpPr>
          <p:cNvPr id="4" name="Date Placeholder 3"/>
          <p:cNvSpPr>
            <a:spLocks noGrp="1"/>
          </p:cNvSpPr>
          <p:nvPr>
            <p:ph type="dt" sz="half" idx="10"/>
          </p:nvPr>
        </p:nvSpPr>
        <p:spPr/>
        <p:txBody>
          <a:bodyPr/>
          <a:lstStyle/>
          <a:p>
            <a:fld id="{18C71EC0-2D88-48A0-9C7F-E97B958AB36A}"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15</a:t>
            </a:fld>
            <a:endParaRPr lang="en-AU"/>
          </a:p>
        </p:txBody>
      </p:sp>
      <p:sp>
        <p:nvSpPr>
          <p:cNvPr id="7" name="Rectangle 6"/>
          <p:cNvSpPr/>
          <p:nvPr/>
        </p:nvSpPr>
        <p:spPr>
          <a:xfrm>
            <a:off x="1720101" y="987574"/>
            <a:ext cx="5703806" cy="584775"/>
          </a:xfrm>
          <a:prstGeom prst="rect">
            <a:avLst/>
          </a:prstGeom>
          <a:noFill/>
        </p:spPr>
        <p:txBody>
          <a:bodyPr wrap="none" lIns="91440" tIns="45720" rIns="91440" bIns="45720">
            <a:spAutoFit/>
          </a:bodyPr>
          <a:lstStyle/>
          <a:p>
            <a:pPr algn="ctr"/>
            <a:r>
              <a:rPr lang="en-US" sz="32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Relativity &amp; Quantum united</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4246997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newer Physics</a:t>
            </a:r>
            <a:endParaRPr lang="en-AU" dirty="0"/>
          </a:p>
        </p:txBody>
      </p:sp>
      <p:sp>
        <p:nvSpPr>
          <p:cNvPr id="4" name="TextBox 3"/>
          <p:cNvSpPr txBox="1"/>
          <p:nvPr/>
        </p:nvSpPr>
        <p:spPr>
          <a:xfrm>
            <a:off x="3815681" y="1271986"/>
            <a:ext cx="4752528" cy="1477328"/>
          </a:xfrm>
          <a:prstGeom prst="rect">
            <a:avLst/>
          </a:prstGeom>
          <a:noFill/>
        </p:spPr>
        <p:txBody>
          <a:bodyPr wrap="square" rtlCol="0">
            <a:spAutoFit/>
          </a:bodyPr>
          <a:lstStyle/>
          <a:p>
            <a:r>
              <a:rPr lang="en-AU" dirty="0" smtClean="0"/>
              <a:t>The Universe is not a collection of objects but is an inseparable web of vibrating energy patterns in which no one component has reality independently from the entirety. Included in the entirety is the observer</a:t>
            </a:r>
            <a:endParaRPr lang="en-AU" dirty="0"/>
          </a:p>
        </p:txBody>
      </p:sp>
      <p:sp>
        <p:nvSpPr>
          <p:cNvPr id="5" name="TextBox 4"/>
          <p:cNvSpPr txBox="1"/>
          <p:nvPr/>
        </p:nvSpPr>
        <p:spPr>
          <a:xfrm>
            <a:off x="4067944" y="2959351"/>
            <a:ext cx="4860032" cy="646331"/>
          </a:xfrm>
          <a:prstGeom prst="rect">
            <a:avLst/>
          </a:prstGeom>
          <a:noFill/>
        </p:spPr>
        <p:txBody>
          <a:bodyPr wrap="square" rtlCol="0">
            <a:spAutoFit/>
          </a:bodyPr>
          <a:lstStyle/>
          <a:p>
            <a:pPr algn="r"/>
            <a:r>
              <a:rPr lang="en-AU" i="1" dirty="0" smtClean="0"/>
              <a:t>Professor Paul Davies summarises</a:t>
            </a:r>
          </a:p>
          <a:p>
            <a:pPr algn="r"/>
            <a:r>
              <a:rPr lang="en-AU" i="1" dirty="0" smtClean="0"/>
              <a:t>Bell’s theorem on the indivisibility of the Universe</a:t>
            </a:r>
            <a:endParaRPr lang="en-AU" i="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7" y="1274196"/>
            <a:ext cx="2314575"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455914" y="3913571"/>
            <a:ext cx="5472062" cy="923330"/>
          </a:xfrm>
          <a:prstGeom prst="rect">
            <a:avLst/>
          </a:prstGeom>
          <a:noFill/>
        </p:spPr>
        <p:txBody>
          <a:bodyPr wrap="squar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Law of ONE</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TextBox 5"/>
          <p:cNvSpPr txBox="1"/>
          <p:nvPr/>
        </p:nvSpPr>
        <p:spPr>
          <a:xfrm>
            <a:off x="784888" y="4291078"/>
            <a:ext cx="2285264" cy="646331"/>
          </a:xfrm>
          <a:prstGeom prst="rect">
            <a:avLst/>
          </a:prstGeom>
          <a:noFill/>
        </p:spPr>
        <p:txBody>
          <a:bodyPr wrap="square" rtlCol="0">
            <a:spAutoFit/>
          </a:bodyPr>
          <a:lstStyle/>
          <a:p>
            <a:r>
              <a:rPr lang="en-AU" sz="1200" dirty="0"/>
              <a:t>John </a:t>
            </a:r>
            <a:r>
              <a:rPr lang="en-AU" sz="1200" dirty="0" smtClean="0"/>
              <a:t>Steward Bell </a:t>
            </a:r>
            <a:r>
              <a:rPr lang="en-AU" sz="1200" dirty="0"/>
              <a:t>receiving an Honorary degree at Queen's University Belfast, July 1988</a:t>
            </a:r>
          </a:p>
        </p:txBody>
      </p:sp>
      <p:sp>
        <p:nvSpPr>
          <p:cNvPr id="7" name="Date Placeholder 6"/>
          <p:cNvSpPr>
            <a:spLocks noGrp="1"/>
          </p:cNvSpPr>
          <p:nvPr>
            <p:ph type="dt" sz="half" idx="10"/>
          </p:nvPr>
        </p:nvSpPr>
        <p:spPr/>
        <p:txBody>
          <a:bodyPr/>
          <a:lstStyle/>
          <a:p>
            <a:fld id="{E0F1B769-E591-4DAA-8378-450301D5F26D}" type="datetime3">
              <a:rPr lang="en-US" smtClean="0"/>
              <a:t>11 September 2014</a:t>
            </a:fld>
            <a:endParaRPr lang="en-AU"/>
          </a:p>
        </p:txBody>
      </p:sp>
      <p:sp>
        <p:nvSpPr>
          <p:cNvPr id="8" name="Footer Placeholder 7"/>
          <p:cNvSpPr>
            <a:spLocks noGrp="1"/>
          </p:cNvSpPr>
          <p:nvPr>
            <p:ph type="ftr" sz="quarter" idx="11"/>
          </p:nvPr>
        </p:nvSpPr>
        <p:spPr/>
        <p:txBody>
          <a:bodyPr/>
          <a:lstStyle/>
          <a:p>
            <a:r>
              <a:rPr lang="en-AU" smtClean="0"/>
              <a:t>B. Pramana</a:t>
            </a:r>
            <a:endParaRPr lang="en-AU"/>
          </a:p>
        </p:txBody>
      </p:sp>
      <p:sp>
        <p:nvSpPr>
          <p:cNvPr id="9" name="Slide Number Placeholder 8"/>
          <p:cNvSpPr>
            <a:spLocks noGrp="1"/>
          </p:cNvSpPr>
          <p:nvPr>
            <p:ph type="sldNum" sz="quarter" idx="12"/>
          </p:nvPr>
        </p:nvSpPr>
        <p:spPr/>
        <p:txBody>
          <a:bodyPr/>
          <a:lstStyle/>
          <a:p>
            <a:fld id="{2D91602A-80E5-4AC7-B2AD-EF587E5B2836}" type="slidenum">
              <a:rPr lang="en-AU" smtClean="0"/>
              <a:t>16</a:t>
            </a:fld>
            <a:endParaRPr lang="en-AU"/>
          </a:p>
        </p:txBody>
      </p:sp>
    </p:spTree>
    <p:extLst>
      <p:ext uri="{BB962C8B-B14F-4D97-AF65-F5344CB8AC3E}">
        <p14:creationId xmlns:p14="http://schemas.microsoft.com/office/powerpoint/2010/main" val="209527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quot;No&quot; Symbol 5"/>
          <p:cNvSpPr/>
          <p:nvPr/>
        </p:nvSpPr>
        <p:spPr>
          <a:xfrm>
            <a:off x="670981" y="1175633"/>
            <a:ext cx="3168353" cy="2984450"/>
          </a:xfrm>
          <a:prstGeom prst="noSmoking">
            <a:avLst>
              <a:gd name="adj" fmla="val 730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Title 1"/>
          <p:cNvSpPr>
            <a:spLocks noGrp="1"/>
          </p:cNvSpPr>
          <p:nvPr>
            <p:ph type="title"/>
          </p:nvPr>
        </p:nvSpPr>
        <p:spPr/>
        <p:txBody>
          <a:bodyPr/>
          <a:lstStyle/>
          <a:p>
            <a:r>
              <a:rPr lang="en-AU" dirty="0" smtClean="0"/>
              <a:t>The new paradigm</a:t>
            </a:r>
            <a:endParaRPr lang="en-AU" dirty="0"/>
          </a:p>
        </p:txBody>
      </p:sp>
      <p:sp>
        <p:nvSpPr>
          <p:cNvPr id="4" name="TextBox 3"/>
          <p:cNvSpPr txBox="1"/>
          <p:nvPr/>
        </p:nvSpPr>
        <p:spPr>
          <a:xfrm>
            <a:off x="1338880" y="2067694"/>
            <a:ext cx="1832554" cy="1200329"/>
          </a:xfrm>
          <a:prstGeom prst="rect">
            <a:avLst/>
          </a:prstGeom>
          <a:noFill/>
        </p:spPr>
        <p:txBody>
          <a:bodyPr wrap="none" rtlCol="0">
            <a:spAutoFit/>
          </a:bodyPr>
          <a:lstStyle/>
          <a:p>
            <a:pPr algn="ctr"/>
            <a:r>
              <a:rPr lang="en-AU" b="1" dirty="0" smtClean="0"/>
              <a:t>Old Newtonian</a:t>
            </a:r>
          </a:p>
          <a:p>
            <a:pPr algn="ctr"/>
            <a:r>
              <a:rPr lang="en-AU" b="1" dirty="0" smtClean="0"/>
              <a:t>Atomistic</a:t>
            </a:r>
          </a:p>
          <a:p>
            <a:pPr algn="ctr"/>
            <a:r>
              <a:rPr lang="en-AU" b="1" dirty="0" smtClean="0"/>
              <a:t>Matter based</a:t>
            </a:r>
          </a:p>
          <a:p>
            <a:pPr algn="ctr"/>
            <a:r>
              <a:rPr lang="en-AU" b="1" dirty="0" smtClean="0"/>
              <a:t>paradigm</a:t>
            </a:r>
            <a:endParaRPr lang="en-AU" b="1" dirty="0"/>
          </a:p>
        </p:txBody>
      </p:sp>
      <p:sp>
        <p:nvSpPr>
          <p:cNvPr id="5" name="TextBox 4"/>
          <p:cNvSpPr txBox="1"/>
          <p:nvPr/>
        </p:nvSpPr>
        <p:spPr>
          <a:xfrm>
            <a:off x="5804619" y="2067693"/>
            <a:ext cx="1999265" cy="1200329"/>
          </a:xfrm>
          <a:prstGeom prst="rect">
            <a:avLst/>
          </a:prstGeom>
          <a:noFill/>
        </p:spPr>
        <p:txBody>
          <a:bodyPr wrap="none" rtlCol="0">
            <a:spAutoFit/>
          </a:bodyPr>
          <a:lstStyle/>
          <a:p>
            <a:pPr algn="ctr"/>
            <a:r>
              <a:rPr lang="en-AU" b="1" dirty="0" smtClean="0"/>
              <a:t>New paradigm</a:t>
            </a:r>
          </a:p>
          <a:p>
            <a:pPr algn="ctr"/>
            <a:r>
              <a:rPr lang="en-AU" b="1" dirty="0" smtClean="0"/>
              <a:t>of inseparable </a:t>
            </a:r>
          </a:p>
          <a:p>
            <a:pPr algn="ctr"/>
            <a:r>
              <a:rPr lang="en-AU" b="1" dirty="0" smtClean="0"/>
              <a:t>web of vibrating </a:t>
            </a:r>
          </a:p>
          <a:p>
            <a:pPr algn="ctr"/>
            <a:r>
              <a:rPr lang="en-AU" b="1" dirty="0" smtClean="0"/>
              <a:t>energy patterns</a:t>
            </a:r>
            <a:endParaRPr lang="en-AU" b="1" dirty="0"/>
          </a:p>
        </p:txBody>
      </p:sp>
      <p:sp>
        <p:nvSpPr>
          <p:cNvPr id="7" name="Donut 6"/>
          <p:cNvSpPr/>
          <p:nvPr/>
        </p:nvSpPr>
        <p:spPr>
          <a:xfrm>
            <a:off x="5292080" y="1175634"/>
            <a:ext cx="3024336" cy="2984450"/>
          </a:xfrm>
          <a:prstGeom prst="donut">
            <a:avLst>
              <a:gd name="adj" fmla="val 7657"/>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 name="Date Placeholder 2"/>
          <p:cNvSpPr>
            <a:spLocks noGrp="1"/>
          </p:cNvSpPr>
          <p:nvPr>
            <p:ph type="dt" sz="half" idx="10"/>
          </p:nvPr>
        </p:nvSpPr>
        <p:spPr/>
        <p:txBody>
          <a:bodyPr/>
          <a:lstStyle/>
          <a:p>
            <a:fld id="{D7E6400E-BD4B-4663-B8F6-E32A1468CCFD}" type="datetime3">
              <a:rPr lang="en-US" smtClean="0"/>
              <a:t>11 September 2014</a:t>
            </a:fld>
            <a:endParaRPr lang="en-AU"/>
          </a:p>
        </p:txBody>
      </p:sp>
      <p:sp>
        <p:nvSpPr>
          <p:cNvPr id="8" name="Footer Placeholder 7"/>
          <p:cNvSpPr>
            <a:spLocks noGrp="1"/>
          </p:cNvSpPr>
          <p:nvPr>
            <p:ph type="ftr" sz="quarter" idx="11"/>
          </p:nvPr>
        </p:nvSpPr>
        <p:spPr/>
        <p:txBody>
          <a:bodyPr/>
          <a:lstStyle/>
          <a:p>
            <a:r>
              <a:rPr lang="en-AU" smtClean="0"/>
              <a:t>B. Pramana</a:t>
            </a:r>
            <a:endParaRPr lang="en-AU"/>
          </a:p>
        </p:txBody>
      </p:sp>
      <p:sp>
        <p:nvSpPr>
          <p:cNvPr id="9" name="Slide Number Placeholder 8"/>
          <p:cNvSpPr>
            <a:spLocks noGrp="1"/>
          </p:cNvSpPr>
          <p:nvPr>
            <p:ph type="sldNum" sz="quarter" idx="12"/>
          </p:nvPr>
        </p:nvSpPr>
        <p:spPr/>
        <p:txBody>
          <a:bodyPr/>
          <a:lstStyle/>
          <a:p>
            <a:fld id="{2D91602A-80E5-4AC7-B2AD-EF587E5B2836}" type="slidenum">
              <a:rPr lang="en-AU" smtClean="0"/>
              <a:t>17</a:t>
            </a:fld>
            <a:endParaRPr lang="en-AU"/>
          </a:p>
        </p:txBody>
      </p:sp>
    </p:spTree>
    <p:extLst>
      <p:ext uri="{BB962C8B-B14F-4D97-AF65-F5344CB8AC3E}">
        <p14:creationId xmlns:p14="http://schemas.microsoft.com/office/powerpoint/2010/main" val="2073862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smtClean="0"/>
              <a:t>The Reality of Light</a:t>
            </a:r>
            <a:endParaRPr lang="en-AU"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17208" y="1200150"/>
            <a:ext cx="4709584" cy="353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44341" y="4799307"/>
            <a:ext cx="1433406" cy="276999"/>
          </a:xfrm>
          <a:prstGeom prst="rect">
            <a:avLst/>
          </a:prstGeom>
          <a:noFill/>
        </p:spPr>
        <p:txBody>
          <a:bodyPr wrap="none" rtlCol="0">
            <a:spAutoFit/>
          </a:bodyPr>
          <a:lstStyle/>
          <a:p>
            <a:r>
              <a:rPr lang="en-AU" sz="1200" dirty="0" smtClean="0"/>
              <a:t>Source: Wikipedia</a:t>
            </a:r>
            <a:endParaRPr lang="en-AU" sz="1200" dirty="0"/>
          </a:p>
        </p:txBody>
      </p:sp>
      <p:sp>
        <p:nvSpPr>
          <p:cNvPr id="5" name="TextBox 4"/>
          <p:cNvSpPr txBox="1"/>
          <p:nvPr/>
        </p:nvSpPr>
        <p:spPr>
          <a:xfrm>
            <a:off x="1043607" y="3507854"/>
            <a:ext cx="1128835" cy="369332"/>
          </a:xfrm>
          <a:prstGeom prst="rect">
            <a:avLst/>
          </a:prstGeom>
          <a:noFill/>
        </p:spPr>
        <p:txBody>
          <a:bodyPr wrap="none" rtlCol="0">
            <a:spAutoFit/>
          </a:bodyPr>
          <a:lstStyle/>
          <a:p>
            <a:r>
              <a:rPr lang="en-AU" dirty="0" smtClean="0"/>
              <a:t>One-ness</a:t>
            </a:r>
            <a:endParaRPr lang="en-AU" dirty="0"/>
          </a:p>
        </p:txBody>
      </p:sp>
      <p:sp>
        <p:nvSpPr>
          <p:cNvPr id="6" name="TextBox 5"/>
          <p:cNvSpPr txBox="1"/>
          <p:nvPr/>
        </p:nvSpPr>
        <p:spPr>
          <a:xfrm>
            <a:off x="7003080" y="2571750"/>
            <a:ext cx="1689886" cy="1477328"/>
          </a:xfrm>
          <a:prstGeom prst="rect">
            <a:avLst/>
          </a:prstGeom>
          <a:noFill/>
        </p:spPr>
        <p:txBody>
          <a:bodyPr wrap="none" rtlCol="0">
            <a:spAutoFit/>
          </a:bodyPr>
          <a:lstStyle/>
          <a:p>
            <a:pPr algn="ctr"/>
            <a:r>
              <a:rPr lang="en-AU" dirty="0" smtClean="0"/>
              <a:t>Dispersed,</a:t>
            </a:r>
          </a:p>
          <a:p>
            <a:pPr algn="ctr"/>
            <a:r>
              <a:rPr lang="en-AU" dirty="0"/>
              <a:t>p</a:t>
            </a:r>
            <a:r>
              <a:rPr lang="en-AU" dirty="0" smtClean="0"/>
              <a:t>olarized,</a:t>
            </a:r>
          </a:p>
          <a:p>
            <a:pPr algn="ctr"/>
            <a:r>
              <a:rPr lang="en-AU" dirty="0"/>
              <a:t>i</a:t>
            </a:r>
            <a:r>
              <a:rPr lang="en-AU" dirty="0" smtClean="0"/>
              <a:t>ndividualized</a:t>
            </a:r>
          </a:p>
          <a:p>
            <a:pPr algn="ctr"/>
            <a:r>
              <a:rPr lang="en-AU" dirty="0" smtClean="0"/>
              <a:t>but</a:t>
            </a:r>
          </a:p>
          <a:p>
            <a:pPr algn="ctr"/>
            <a:r>
              <a:rPr lang="en-AU" dirty="0" smtClean="0"/>
              <a:t>inseparable</a:t>
            </a:r>
            <a:endParaRPr lang="en-AU" dirty="0"/>
          </a:p>
        </p:txBody>
      </p:sp>
      <p:sp>
        <p:nvSpPr>
          <p:cNvPr id="3" name="Date Placeholder 2"/>
          <p:cNvSpPr>
            <a:spLocks noGrp="1"/>
          </p:cNvSpPr>
          <p:nvPr>
            <p:ph type="dt" sz="half" idx="10"/>
          </p:nvPr>
        </p:nvSpPr>
        <p:spPr/>
        <p:txBody>
          <a:bodyPr/>
          <a:lstStyle/>
          <a:p>
            <a:fld id="{F631B4DA-7BF2-4EC7-BAAB-CD9E19E828B0}" type="datetime3">
              <a:rPr lang="en-US" smtClean="0"/>
              <a:t>11 September 2014</a:t>
            </a:fld>
            <a:endParaRPr lang="en-AU"/>
          </a:p>
        </p:txBody>
      </p:sp>
      <p:sp>
        <p:nvSpPr>
          <p:cNvPr id="7" name="Footer Placeholder 6"/>
          <p:cNvSpPr>
            <a:spLocks noGrp="1"/>
          </p:cNvSpPr>
          <p:nvPr>
            <p:ph type="ftr" sz="quarter" idx="11"/>
          </p:nvPr>
        </p:nvSpPr>
        <p:spPr/>
        <p:txBody>
          <a:bodyPr/>
          <a:lstStyle/>
          <a:p>
            <a:r>
              <a:rPr lang="en-AU" smtClean="0"/>
              <a:t>B. Pramana</a:t>
            </a:r>
            <a:endParaRPr lang="en-AU"/>
          </a:p>
        </p:txBody>
      </p:sp>
      <p:sp>
        <p:nvSpPr>
          <p:cNvPr id="8" name="Slide Number Placeholder 7"/>
          <p:cNvSpPr>
            <a:spLocks noGrp="1"/>
          </p:cNvSpPr>
          <p:nvPr>
            <p:ph type="sldNum" sz="quarter" idx="12"/>
          </p:nvPr>
        </p:nvSpPr>
        <p:spPr/>
        <p:txBody>
          <a:bodyPr/>
          <a:lstStyle/>
          <a:p>
            <a:fld id="{2D91602A-80E5-4AC7-B2AD-EF587E5B2836}" type="slidenum">
              <a:rPr lang="en-AU" smtClean="0"/>
              <a:t>18</a:t>
            </a:fld>
            <a:endParaRPr lang="en-AU"/>
          </a:p>
        </p:txBody>
      </p:sp>
    </p:spTree>
    <p:extLst>
      <p:ext uri="{BB962C8B-B14F-4D97-AF65-F5344CB8AC3E}">
        <p14:creationId xmlns:p14="http://schemas.microsoft.com/office/powerpoint/2010/main" val="3451803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Frequency spectrum</a:t>
            </a:r>
            <a:endParaRPr lang="en-AU"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79712" y="1059582"/>
            <a:ext cx="5212080" cy="268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3867894"/>
            <a:ext cx="5184576" cy="1100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7544" y="2104567"/>
            <a:ext cx="1224136" cy="646331"/>
          </a:xfrm>
          <a:prstGeom prst="rect">
            <a:avLst/>
          </a:prstGeom>
          <a:noFill/>
        </p:spPr>
        <p:txBody>
          <a:bodyPr wrap="square" rtlCol="0">
            <a:spAutoFit/>
          </a:bodyPr>
          <a:lstStyle/>
          <a:p>
            <a:pPr algn="ctr"/>
            <a:r>
              <a:rPr lang="en-AU" dirty="0" smtClean="0"/>
              <a:t>Electro-magnetic</a:t>
            </a:r>
            <a:endParaRPr lang="en-AU" dirty="0"/>
          </a:p>
        </p:txBody>
      </p:sp>
      <p:sp>
        <p:nvSpPr>
          <p:cNvPr id="5" name="TextBox 4"/>
          <p:cNvSpPr txBox="1"/>
          <p:nvPr/>
        </p:nvSpPr>
        <p:spPr>
          <a:xfrm>
            <a:off x="710761" y="4233297"/>
            <a:ext cx="737702" cy="369332"/>
          </a:xfrm>
          <a:prstGeom prst="rect">
            <a:avLst/>
          </a:prstGeom>
          <a:noFill/>
        </p:spPr>
        <p:txBody>
          <a:bodyPr wrap="none" rtlCol="0">
            <a:spAutoFit/>
          </a:bodyPr>
          <a:lstStyle/>
          <a:p>
            <a:r>
              <a:rPr lang="en-AU" dirty="0" smtClean="0">
                <a:solidFill>
                  <a:srgbClr val="92D050"/>
                </a:solidFill>
              </a:rPr>
              <a:t>Sonic</a:t>
            </a:r>
            <a:endParaRPr lang="en-AU" dirty="0">
              <a:solidFill>
                <a:srgbClr val="92D050"/>
              </a:solidFill>
            </a:endParaRPr>
          </a:p>
        </p:txBody>
      </p:sp>
      <p:sp>
        <p:nvSpPr>
          <p:cNvPr id="6" name="TextBox 5"/>
          <p:cNvSpPr txBox="1"/>
          <p:nvPr/>
        </p:nvSpPr>
        <p:spPr>
          <a:xfrm>
            <a:off x="7616374" y="1966067"/>
            <a:ext cx="966932" cy="923330"/>
          </a:xfrm>
          <a:prstGeom prst="rect">
            <a:avLst/>
          </a:prstGeom>
          <a:noFill/>
        </p:spPr>
        <p:txBody>
          <a:bodyPr wrap="none" rtlCol="0">
            <a:spAutoFit/>
          </a:bodyPr>
          <a:lstStyle/>
          <a:p>
            <a:pPr algn="ctr"/>
            <a:r>
              <a:rPr lang="en-AU" dirty="0" smtClean="0"/>
              <a:t>Speed</a:t>
            </a:r>
          </a:p>
          <a:p>
            <a:pPr algn="ctr"/>
            <a:r>
              <a:rPr lang="en-AU" dirty="0" smtClean="0"/>
              <a:t>300,000</a:t>
            </a:r>
          </a:p>
          <a:p>
            <a:pPr algn="ctr"/>
            <a:r>
              <a:rPr lang="en-AU" dirty="0"/>
              <a:t>k</a:t>
            </a:r>
            <a:r>
              <a:rPr lang="en-AU" dirty="0" smtClean="0"/>
              <a:t>m/sec</a:t>
            </a:r>
            <a:endParaRPr lang="en-AU" dirty="0"/>
          </a:p>
        </p:txBody>
      </p:sp>
      <p:sp>
        <p:nvSpPr>
          <p:cNvPr id="7" name="TextBox 6"/>
          <p:cNvSpPr txBox="1"/>
          <p:nvPr/>
        </p:nvSpPr>
        <p:spPr>
          <a:xfrm>
            <a:off x="7478515" y="4233297"/>
            <a:ext cx="1242648" cy="369332"/>
          </a:xfrm>
          <a:prstGeom prst="rect">
            <a:avLst/>
          </a:prstGeom>
          <a:noFill/>
        </p:spPr>
        <p:txBody>
          <a:bodyPr wrap="none" rtlCol="0">
            <a:spAutoFit/>
          </a:bodyPr>
          <a:lstStyle/>
          <a:p>
            <a:r>
              <a:rPr lang="en-AU" dirty="0" smtClean="0">
                <a:solidFill>
                  <a:srgbClr val="92D050"/>
                </a:solidFill>
              </a:rPr>
              <a:t>343 m/sec</a:t>
            </a:r>
            <a:endParaRPr lang="en-AU" dirty="0">
              <a:solidFill>
                <a:srgbClr val="92D050"/>
              </a:solidFill>
            </a:endParaRPr>
          </a:p>
        </p:txBody>
      </p:sp>
      <p:sp>
        <p:nvSpPr>
          <p:cNvPr id="3" name="Date Placeholder 2"/>
          <p:cNvSpPr>
            <a:spLocks noGrp="1"/>
          </p:cNvSpPr>
          <p:nvPr>
            <p:ph type="dt" sz="half" idx="10"/>
          </p:nvPr>
        </p:nvSpPr>
        <p:spPr/>
        <p:txBody>
          <a:bodyPr/>
          <a:lstStyle/>
          <a:p>
            <a:fld id="{2B19B736-ABBA-4CA8-BAF3-1453E7042047}" type="datetime3">
              <a:rPr lang="en-US" smtClean="0"/>
              <a:t>11 September 2014</a:t>
            </a:fld>
            <a:endParaRPr lang="en-AU"/>
          </a:p>
        </p:txBody>
      </p:sp>
      <p:sp>
        <p:nvSpPr>
          <p:cNvPr id="8" name="Footer Placeholder 7"/>
          <p:cNvSpPr>
            <a:spLocks noGrp="1"/>
          </p:cNvSpPr>
          <p:nvPr>
            <p:ph type="ftr" sz="quarter" idx="11"/>
          </p:nvPr>
        </p:nvSpPr>
        <p:spPr/>
        <p:txBody>
          <a:bodyPr/>
          <a:lstStyle/>
          <a:p>
            <a:r>
              <a:rPr lang="en-AU" smtClean="0"/>
              <a:t>B. Pramana</a:t>
            </a:r>
            <a:endParaRPr lang="en-AU"/>
          </a:p>
        </p:txBody>
      </p:sp>
      <p:sp>
        <p:nvSpPr>
          <p:cNvPr id="9" name="Slide Number Placeholder 8"/>
          <p:cNvSpPr>
            <a:spLocks noGrp="1"/>
          </p:cNvSpPr>
          <p:nvPr>
            <p:ph type="sldNum" sz="quarter" idx="12"/>
          </p:nvPr>
        </p:nvSpPr>
        <p:spPr/>
        <p:txBody>
          <a:bodyPr/>
          <a:lstStyle/>
          <a:p>
            <a:fld id="{2D91602A-80E5-4AC7-B2AD-EF587E5B2836}" type="slidenum">
              <a:rPr lang="en-AU" smtClean="0"/>
              <a:t>19</a:t>
            </a:fld>
            <a:endParaRPr lang="en-AU"/>
          </a:p>
        </p:txBody>
      </p:sp>
    </p:spTree>
    <p:extLst>
      <p:ext uri="{BB962C8B-B14F-4D97-AF65-F5344CB8AC3E}">
        <p14:creationId xmlns:p14="http://schemas.microsoft.com/office/powerpoint/2010/main" val="183718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27"/>
                                        </p:tgtEl>
                                        <p:attrNameLst>
                                          <p:attrName>style.visibility</p:attrName>
                                        </p:attrNameLst>
                                      </p:cBhvr>
                                      <p:to>
                                        <p:strVal val="visible"/>
                                      </p:to>
                                    </p:set>
                                    <p:animEffect transition="in" filter="fade">
                                      <p:cBhvr>
                                        <p:cTn id="26" dur="500"/>
                                        <p:tgtEl>
                                          <p:spTgt spid="1027"/>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600" dirty="0" smtClean="0"/>
              <a:t>Breaking through the scientific barrier</a:t>
            </a:r>
            <a:endParaRPr lang="en-AU" dirty="0"/>
          </a:p>
        </p:txBody>
      </p:sp>
      <p:sp>
        <p:nvSpPr>
          <p:cNvPr id="3" name="Content Placeholder 2"/>
          <p:cNvSpPr>
            <a:spLocks noGrp="1"/>
          </p:cNvSpPr>
          <p:nvPr>
            <p:ph idx="1"/>
          </p:nvPr>
        </p:nvSpPr>
        <p:spPr>
          <a:xfrm>
            <a:off x="457205" y="1779662"/>
            <a:ext cx="8229600" cy="2376264"/>
          </a:xfrm>
        </p:spPr>
        <p:txBody>
          <a:bodyPr>
            <a:normAutofit/>
          </a:bodyPr>
          <a:lstStyle/>
          <a:p>
            <a:r>
              <a:rPr lang="en-AU" sz="2000" dirty="0"/>
              <a:t>Actually, there is no point in space that can be considered as 100% </a:t>
            </a:r>
            <a:r>
              <a:rPr lang="en-AU" sz="2000" dirty="0" smtClean="0"/>
              <a:t>stationary</a:t>
            </a:r>
            <a:r>
              <a:rPr lang="en-AU" sz="2000" dirty="0"/>
              <a:t> </a:t>
            </a:r>
            <a:r>
              <a:rPr lang="en-AU" sz="2000" dirty="0" smtClean="0"/>
              <a:t>to be used as point of reference.</a:t>
            </a:r>
            <a:endParaRPr lang="en-AU" sz="2000" dirty="0"/>
          </a:p>
          <a:p>
            <a:r>
              <a:rPr lang="en-AU" sz="2000" dirty="0" smtClean="0"/>
              <a:t>Whereas the </a:t>
            </a:r>
            <a:r>
              <a:rPr lang="en-AU" sz="2000" dirty="0"/>
              <a:t>speed of light is always constant and equal </a:t>
            </a:r>
            <a:r>
              <a:rPr lang="en-AU" sz="2000" dirty="0" smtClean="0"/>
              <a:t>“c” </a:t>
            </a:r>
            <a:r>
              <a:rPr lang="en-AU" sz="2000" dirty="0"/>
              <a:t>irrespective how we measure it. </a:t>
            </a:r>
            <a:endParaRPr lang="en-AU" sz="2000" dirty="0" smtClean="0"/>
          </a:p>
          <a:p>
            <a:r>
              <a:rPr lang="en-AU" sz="2000" dirty="0" smtClean="0"/>
              <a:t>Instead </a:t>
            </a:r>
            <a:r>
              <a:rPr lang="en-AU" sz="2000" dirty="0"/>
              <a:t>of using any arbitrary point in space as reference why don’t we use the speed of light or the condition of light as our system of </a:t>
            </a:r>
            <a:r>
              <a:rPr lang="en-AU" sz="2000" dirty="0" smtClean="0"/>
              <a:t>reference?</a:t>
            </a:r>
            <a:endParaRPr lang="en-AU" sz="2000" dirty="0"/>
          </a:p>
          <a:p>
            <a:endParaRPr lang="en-AU" dirty="0"/>
          </a:p>
        </p:txBody>
      </p:sp>
      <p:sp>
        <p:nvSpPr>
          <p:cNvPr id="4" name="Rectangle 3"/>
          <p:cNvSpPr/>
          <p:nvPr/>
        </p:nvSpPr>
        <p:spPr>
          <a:xfrm>
            <a:off x="770324" y="1059582"/>
            <a:ext cx="7603363" cy="584775"/>
          </a:xfrm>
          <a:prstGeom prst="rect">
            <a:avLst/>
          </a:prstGeom>
          <a:noFill/>
        </p:spPr>
        <p:txBody>
          <a:bodyPr wrap="none" lIns="91440" tIns="45720" rIns="91440" bIns="45720">
            <a:spAutoFit/>
          </a:bodyPr>
          <a:lstStyle/>
          <a:p>
            <a:pPr algn="ctr"/>
            <a:r>
              <a:rPr lang="en-US" sz="32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Turning around the system of reference</a:t>
            </a:r>
            <a:endParaRPr lang="en-US" sz="3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585" y="4083917"/>
            <a:ext cx="7871845"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fld id="{8D2D610B-6C32-43CD-870F-6C1498A9EEF2}"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20</a:t>
            </a:fld>
            <a:endParaRPr lang="en-AU"/>
          </a:p>
        </p:txBody>
      </p:sp>
    </p:spTree>
    <p:extLst>
      <p:ext uri="{BB962C8B-B14F-4D97-AF65-F5344CB8AC3E}">
        <p14:creationId xmlns:p14="http://schemas.microsoft.com/office/powerpoint/2010/main" val="2642104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1000"/>
                                        <p:tgtEl>
                                          <p:spTgt spid="1026"/>
                                        </p:tgtEl>
                                      </p:cBhvr>
                                    </p:animEffect>
                                    <p:anim calcmode="lin" valueType="num">
                                      <p:cBhvr>
                                        <p:cTn id="36" dur="1000" fill="hold"/>
                                        <p:tgtEl>
                                          <p:spTgt spid="1026"/>
                                        </p:tgtEl>
                                        <p:attrNameLst>
                                          <p:attrName>ppt_x</p:attrName>
                                        </p:attrNameLst>
                                      </p:cBhvr>
                                      <p:tavLst>
                                        <p:tav tm="0">
                                          <p:val>
                                            <p:strVal val="#ppt_x"/>
                                          </p:val>
                                        </p:tav>
                                        <p:tav tm="100000">
                                          <p:val>
                                            <p:strVal val="#ppt_x"/>
                                          </p:val>
                                        </p:tav>
                                      </p:tavLst>
                                    </p:anim>
                                    <p:anim calcmode="lin" valueType="num">
                                      <p:cBhvr>
                                        <p:cTn id="3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600" dirty="0" smtClean="0"/>
              <a:t>The Future of Science / Meta-science</a:t>
            </a:r>
            <a:endParaRPr lang="en-AU" dirty="0"/>
          </a:p>
        </p:txBody>
      </p:sp>
      <p:sp>
        <p:nvSpPr>
          <p:cNvPr id="3" name="Content Placeholder 2"/>
          <p:cNvSpPr>
            <a:spLocks noGrp="1"/>
          </p:cNvSpPr>
          <p:nvPr>
            <p:ph idx="1"/>
          </p:nvPr>
        </p:nvSpPr>
        <p:spPr>
          <a:xfrm>
            <a:off x="539552" y="1059582"/>
            <a:ext cx="8229600" cy="3600400"/>
          </a:xfrm>
        </p:spPr>
        <p:txBody>
          <a:bodyPr>
            <a:normAutofit fontScale="92500" lnSpcReduction="10000"/>
          </a:bodyPr>
          <a:lstStyle/>
          <a:p>
            <a:r>
              <a:rPr lang="en-AU" sz="2000" dirty="0" smtClean="0"/>
              <a:t>We always take for granted and never really asked ourselves, whether our four dimensional time-space continuum, - our reality, is truly real.</a:t>
            </a:r>
          </a:p>
          <a:p>
            <a:r>
              <a:rPr lang="en-AU" sz="2000" dirty="0" smtClean="0"/>
              <a:t>Similarly we didn’t asked ourselves for millennia whether the sky really rotates around our globe.</a:t>
            </a:r>
          </a:p>
          <a:p>
            <a:r>
              <a:rPr lang="en-AU" sz="2000" dirty="0" smtClean="0"/>
              <a:t>Even Einstein was ‘caught up’ in our ‘reality’ and could not agree with </a:t>
            </a:r>
            <a:r>
              <a:rPr lang="en-AU" sz="2000" dirty="0" err="1" smtClean="0"/>
              <a:t>Neils</a:t>
            </a:r>
            <a:r>
              <a:rPr lang="en-AU" sz="2000" dirty="0" smtClean="0"/>
              <a:t> Bohr about ‘quantum uncertainty principle’ and the ‘indivisibility of quantum reality’.</a:t>
            </a:r>
          </a:p>
          <a:p>
            <a:r>
              <a:rPr lang="en-AU" sz="2000" dirty="0" smtClean="0"/>
              <a:t>Taking “the reality of light” as our system of reference, we would not speak of “speed” anymore, but “degree of confinement” instead.</a:t>
            </a:r>
          </a:p>
          <a:p>
            <a:r>
              <a:rPr lang="en-AU" sz="2000" dirty="0" smtClean="0"/>
              <a:t>Light can be considered as “free energy”, while mass or matter is “confined energy”, known as “condensed energy”.</a:t>
            </a:r>
          </a:p>
          <a:p>
            <a:pPr marL="137160" indent="0">
              <a:buNone/>
            </a:pPr>
            <a:endParaRPr lang="en-AU" dirty="0"/>
          </a:p>
        </p:txBody>
      </p:sp>
      <p:sp>
        <p:nvSpPr>
          <p:cNvPr id="4" name="Date Placeholder 3"/>
          <p:cNvSpPr>
            <a:spLocks noGrp="1"/>
          </p:cNvSpPr>
          <p:nvPr>
            <p:ph type="dt" sz="half" idx="10"/>
          </p:nvPr>
        </p:nvSpPr>
        <p:spPr/>
        <p:txBody>
          <a:bodyPr/>
          <a:lstStyle/>
          <a:p>
            <a:fld id="{1ED85341-4C24-4E83-9F57-97E993AE4F25}"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21</a:t>
            </a:fld>
            <a:endParaRPr lang="en-AU"/>
          </a:p>
        </p:txBody>
      </p:sp>
    </p:spTree>
    <p:extLst>
      <p:ext uri="{BB962C8B-B14F-4D97-AF65-F5344CB8AC3E}">
        <p14:creationId xmlns:p14="http://schemas.microsoft.com/office/powerpoint/2010/main" val="1310637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486"/>
            <a:ext cx="8229600" cy="857250"/>
          </a:xfrm>
        </p:spPr>
        <p:txBody>
          <a:bodyPr>
            <a:normAutofit fontScale="90000"/>
          </a:bodyPr>
          <a:lstStyle/>
          <a:p>
            <a:r>
              <a:rPr lang="en-AU" sz="3600" dirty="0" smtClean="0"/>
              <a:t>Degree of Confinement / Densities</a:t>
            </a:r>
            <a:endParaRPr lang="en-AU" dirty="0"/>
          </a:p>
        </p:txBody>
      </p:sp>
      <p:sp>
        <p:nvSpPr>
          <p:cNvPr id="5" name="Rectangle 4"/>
          <p:cNvSpPr/>
          <p:nvPr/>
        </p:nvSpPr>
        <p:spPr>
          <a:xfrm>
            <a:off x="2331989" y="1491630"/>
            <a:ext cx="4824536"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accent1">
                    <a:lumMod val="50000"/>
                  </a:schemeClr>
                </a:solidFill>
              </a:rPr>
              <a:t>V</a:t>
            </a:r>
            <a:endParaRPr lang="en-AU" dirty="0">
              <a:solidFill>
                <a:schemeClr val="accent1">
                  <a:lumMod val="50000"/>
                </a:schemeClr>
              </a:solidFill>
            </a:endParaRPr>
          </a:p>
        </p:txBody>
      </p:sp>
      <p:sp>
        <p:nvSpPr>
          <p:cNvPr id="6" name="Rectangle 5"/>
          <p:cNvSpPr/>
          <p:nvPr/>
        </p:nvSpPr>
        <p:spPr>
          <a:xfrm>
            <a:off x="2800041" y="2067694"/>
            <a:ext cx="3888432" cy="57606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accent1">
                    <a:lumMod val="50000"/>
                  </a:schemeClr>
                </a:solidFill>
              </a:rPr>
              <a:t>IV</a:t>
            </a:r>
            <a:endParaRPr lang="en-AU" dirty="0">
              <a:solidFill>
                <a:schemeClr val="accent1">
                  <a:lumMod val="50000"/>
                </a:schemeClr>
              </a:solidFill>
            </a:endParaRPr>
          </a:p>
        </p:txBody>
      </p:sp>
      <p:sp>
        <p:nvSpPr>
          <p:cNvPr id="7" name="Rectangle 6"/>
          <p:cNvSpPr/>
          <p:nvPr/>
        </p:nvSpPr>
        <p:spPr>
          <a:xfrm>
            <a:off x="3232089" y="2643758"/>
            <a:ext cx="3024336" cy="576064"/>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III</a:t>
            </a:r>
            <a:endParaRPr lang="en-AU" dirty="0"/>
          </a:p>
        </p:txBody>
      </p:sp>
      <p:sp>
        <p:nvSpPr>
          <p:cNvPr id="8" name="Rectangle 7"/>
          <p:cNvSpPr/>
          <p:nvPr/>
        </p:nvSpPr>
        <p:spPr>
          <a:xfrm>
            <a:off x="3700141" y="3244737"/>
            <a:ext cx="2088232" cy="576064"/>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II</a:t>
            </a:r>
            <a:endParaRPr lang="en-AU" dirty="0"/>
          </a:p>
        </p:txBody>
      </p:sp>
      <p:sp>
        <p:nvSpPr>
          <p:cNvPr id="9" name="Rectangle 8"/>
          <p:cNvSpPr/>
          <p:nvPr/>
        </p:nvSpPr>
        <p:spPr>
          <a:xfrm>
            <a:off x="4132189" y="3820801"/>
            <a:ext cx="1224136" cy="576064"/>
          </a:xfrm>
          <a:prstGeom prst="rect">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a:t>
            </a:r>
            <a:endParaRPr lang="en-AU" dirty="0"/>
          </a:p>
        </p:txBody>
      </p:sp>
      <p:cxnSp>
        <p:nvCxnSpPr>
          <p:cNvPr id="11" name="Straight Connector 10"/>
          <p:cNvCxnSpPr>
            <a:stCxn id="5" idx="1"/>
          </p:cNvCxnSpPr>
          <p:nvPr/>
        </p:nvCxnSpPr>
        <p:spPr>
          <a:xfrm>
            <a:off x="2331989" y="1779662"/>
            <a:ext cx="4824536" cy="0"/>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44010" y="1548829"/>
            <a:ext cx="673582" cy="461665"/>
          </a:xfrm>
          <a:prstGeom prst="rect">
            <a:avLst/>
          </a:prstGeom>
          <a:noFill/>
        </p:spPr>
        <p:txBody>
          <a:bodyPr wrap="none" rtlCol="0">
            <a:spAutoFit/>
          </a:bodyPr>
          <a:lstStyle/>
          <a:p>
            <a:pPr algn="ctr"/>
            <a:r>
              <a:rPr lang="en-AU" sz="1200" dirty="0">
                <a:solidFill>
                  <a:schemeClr val="accent1">
                    <a:lumMod val="50000"/>
                  </a:schemeClr>
                </a:solidFill>
              </a:rPr>
              <a:t>w</a:t>
            </a:r>
            <a:r>
              <a:rPr lang="en-AU" sz="1200" dirty="0" smtClean="0">
                <a:solidFill>
                  <a:schemeClr val="accent1">
                    <a:lumMod val="50000"/>
                  </a:schemeClr>
                </a:solidFill>
              </a:rPr>
              <a:t>ave</a:t>
            </a:r>
          </a:p>
          <a:p>
            <a:pPr algn="ctr"/>
            <a:r>
              <a:rPr lang="en-AU" sz="1200" dirty="0" smtClean="0">
                <a:solidFill>
                  <a:schemeClr val="accent1">
                    <a:lumMod val="50000"/>
                  </a:schemeClr>
                </a:solidFill>
              </a:rPr>
              <a:t>photon</a:t>
            </a:r>
            <a:endParaRPr lang="en-AU" sz="1200" dirty="0">
              <a:solidFill>
                <a:schemeClr val="accent1">
                  <a:lumMod val="50000"/>
                </a:schemeClr>
              </a:solidFill>
            </a:endParaRPr>
          </a:p>
        </p:txBody>
      </p:sp>
      <p:sp>
        <p:nvSpPr>
          <p:cNvPr id="13" name="TextBox 12"/>
          <p:cNvSpPr txBox="1"/>
          <p:nvPr/>
        </p:nvSpPr>
        <p:spPr>
          <a:xfrm>
            <a:off x="6240087" y="1548829"/>
            <a:ext cx="655949" cy="461665"/>
          </a:xfrm>
          <a:prstGeom prst="rect">
            <a:avLst/>
          </a:prstGeom>
          <a:noFill/>
        </p:spPr>
        <p:txBody>
          <a:bodyPr wrap="none" rtlCol="0">
            <a:spAutoFit/>
          </a:bodyPr>
          <a:lstStyle/>
          <a:p>
            <a:pPr algn="ctr"/>
            <a:r>
              <a:rPr lang="en-AU" sz="1200" dirty="0">
                <a:solidFill>
                  <a:schemeClr val="accent1">
                    <a:lumMod val="50000"/>
                  </a:schemeClr>
                </a:solidFill>
              </a:rPr>
              <a:t>c</a:t>
            </a:r>
            <a:r>
              <a:rPr lang="en-AU" sz="1200" dirty="0" smtClean="0">
                <a:solidFill>
                  <a:schemeClr val="accent1">
                    <a:lumMod val="50000"/>
                  </a:schemeClr>
                </a:solidFill>
              </a:rPr>
              <a:t>ausal</a:t>
            </a:r>
          </a:p>
          <a:p>
            <a:pPr algn="ctr"/>
            <a:r>
              <a:rPr lang="en-AU" sz="1200" dirty="0" smtClean="0">
                <a:solidFill>
                  <a:schemeClr val="accent1">
                    <a:lumMod val="50000"/>
                  </a:schemeClr>
                </a:solidFill>
              </a:rPr>
              <a:t>mental</a:t>
            </a:r>
            <a:endParaRPr lang="en-AU" sz="1200" dirty="0">
              <a:solidFill>
                <a:schemeClr val="accent1">
                  <a:lumMod val="50000"/>
                </a:schemeClr>
              </a:solidFill>
            </a:endParaRPr>
          </a:p>
        </p:txBody>
      </p:sp>
      <p:sp>
        <p:nvSpPr>
          <p:cNvPr id="14" name="TextBox 13"/>
          <p:cNvSpPr txBox="1"/>
          <p:nvPr/>
        </p:nvSpPr>
        <p:spPr>
          <a:xfrm>
            <a:off x="5801802" y="2124893"/>
            <a:ext cx="867545" cy="461665"/>
          </a:xfrm>
          <a:prstGeom prst="rect">
            <a:avLst/>
          </a:prstGeom>
          <a:noFill/>
        </p:spPr>
        <p:txBody>
          <a:bodyPr wrap="none" rtlCol="0">
            <a:spAutoFit/>
          </a:bodyPr>
          <a:lstStyle/>
          <a:p>
            <a:pPr algn="ctr"/>
            <a:r>
              <a:rPr lang="en-AU" sz="1200" dirty="0" smtClean="0">
                <a:solidFill>
                  <a:schemeClr val="accent1">
                    <a:lumMod val="50000"/>
                  </a:schemeClr>
                </a:solidFill>
              </a:rPr>
              <a:t>astral</a:t>
            </a:r>
          </a:p>
          <a:p>
            <a:pPr algn="ctr"/>
            <a:r>
              <a:rPr lang="en-AU" sz="1200" dirty="0" smtClean="0">
                <a:solidFill>
                  <a:schemeClr val="accent1">
                    <a:lumMod val="50000"/>
                  </a:schemeClr>
                </a:solidFill>
              </a:rPr>
              <a:t>emotional</a:t>
            </a:r>
            <a:endParaRPr lang="en-AU" sz="1200" dirty="0">
              <a:solidFill>
                <a:schemeClr val="accent1">
                  <a:lumMod val="50000"/>
                </a:schemeClr>
              </a:solidFill>
            </a:endParaRPr>
          </a:p>
        </p:txBody>
      </p:sp>
      <p:sp>
        <p:nvSpPr>
          <p:cNvPr id="15" name="TextBox 14"/>
          <p:cNvSpPr txBox="1"/>
          <p:nvPr/>
        </p:nvSpPr>
        <p:spPr>
          <a:xfrm>
            <a:off x="5430545" y="2700957"/>
            <a:ext cx="805029" cy="461665"/>
          </a:xfrm>
          <a:prstGeom prst="rect">
            <a:avLst/>
          </a:prstGeom>
          <a:noFill/>
        </p:spPr>
        <p:txBody>
          <a:bodyPr wrap="none" rtlCol="0">
            <a:spAutoFit/>
          </a:bodyPr>
          <a:lstStyle/>
          <a:p>
            <a:pPr algn="ctr"/>
            <a:r>
              <a:rPr lang="en-AU" sz="1200" dirty="0" smtClean="0">
                <a:solidFill>
                  <a:schemeClr val="accent1">
                    <a:lumMod val="50000"/>
                  </a:schemeClr>
                </a:solidFill>
              </a:rPr>
              <a:t>etheric</a:t>
            </a:r>
          </a:p>
          <a:p>
            <a:pPr algn="ctr"/>
            <a:r>
              <a:rPr lang="en-AU" sz="1200" dirty="0" smtClean="0">
                <a:solidFill>
                  <a:schemeClr val="accent1">
                    <a:lumMod val="50000"/>
                  </a:schemeClr>
                </a:solidFill>
              </a:rPr>
              <a:t>energetic</a:t>
            </a:r>
            <a:endParaRPr lang="en-AU" sz="1200" dirty="0">
              <a:solidFill>
                <a:schemeClr val="accent1">
                  <a:lumMod val="50000"/>
                </a:schemeClr>
              </a:solidFill>
            </a:endParaRPr>
          </a:p>
        </p:txBody>
      </p:sp>
      <p:sp>
        <p:nvSpPr>
          <p:cNvPr id="16" name="TextBox 15"/>
          <p:cNvSpPr txBox="1"/>
          <p:nvPr/>
        </p:nvSpPr>
        <p:spPr>
          <a:xfrm>
            <a:off x="5063931" y="3301936"/>
            <a:ext cx="694421" cy="461665"/>
          </a:xfrm>
          <a:prstGeom prst="rect">
            <a:avLst/>
          </a:prstGeom>
          <a:noFill/>
        </p:spPr>
        <p:txBody>
          <a:bodyPr wrap="none" rtlCol="0">
            <a:spAutoFit/>
          </a:bodyPr>
          <a:lstStyle/>
          <a:p>
            <a:pPr algn="ctr"/>
            <a:r>
              <a:rPr lang="en-AU" sz="1200" dirty="0" smtClean="0">
                <a:solidFill>
                  <a:schemeClr val="bg1">
                    <a:lumMod val="95000"/>
                    <a:lumOff val="5000"/>
                  </a:schemeClr>
                </a:solidFill>
              </a:rPr>
              <a:t>physic</a:t>
            </a:r>
          </a:p>
          <a:p>
            <a:pPr algn="ctr"/>
            <a:r>
              <a:rPr lang="en-AU" sz="1200" dirty="0" smtClean="0">
                <a:solidFill>
                  <a:schemeClr val="bg1">
                    <a:lumMod val="95000"/>
                    <a:lumOff val="5000"/>
                  </a:schemeClr>
                </a:solidFill>
              </a:rPr>
              <a:t>organic</a:t>
            </a:r>
          </a:p>
        </p:txBody>
      </p:sp>
      <p:sp>
        <p:nvSpPr>
          <p:cNvPr id="17" name="TextBox 16"/>
          <p:cNvSpPr txBox="1"/>
          <p:nvPr/>
        </p:nvSpPr>
        <p:spPr>
          <a:xfrm>
            <a:off x="2800041" y="2124893"/>
            <a:ext cx="888385" cy="461665"/>
          </a:xfrm>
          <a:prstGeom prst="rect">
            <a:avLst/>
          </a:prstGeom>
          <a:noFill/>
        </p:spPr>
        <p:txBody>
          <a:bodyPr wrap="none" rtlCol="0">
            <a:spAutoFit/>
          </a:bodyPr>
          <a:lstStyle/>
          <a:p>
            <a:pPr algn="ctr"/>
            <a:r>
              <a:rPr lang="en-AU" sz="1200" dirty="0">
                <a:solidFill>
                  <a:schemeClr val="accent1">
                    <a:lumMod val="50000"/>
                  </a:schemeClr>
                </a:solidFill>
              </a:rPr>
              <a:t>s</a:t>
            </a:r>
            <a:r>
              <a:rPr lang="en-AU" sz="1200" dirty="0" smtClean="0">
                <a:solidFill>
                  <a:schemeClr val="accent1">
                    <a:lumMod val="50000"/>
                  </a:schemeClr>
                </a:solidFill>
              </a:rPr>
              <a:t>ubatomic</a:t>
            </a:r>
          </a:p>
          <a:p>
            <a:pPr algn="ctr"/>
            <a:r>
              <a:rPr lang="en-AU" sz="1200" dirty="0" smtClean="0">
                <a:solidFill>
                  <a:schemeClr val="accent1">
                    <a:lumMod val="50000"/>
                  </a:schemeClr>
                </a:solidFill>
              </a:rPr>
              <a:t>particles</a:t>
            </a:r>
            <a:endParaRPr lang="en-AU" sz="1200" dirty="0">
              <a:solidFill>
                <a:schemeClr val="accent1">
                  <a:lumMod val="50000"/>
                </a:schemeClr>
              </a:solidFill>
            </a:endParaRPr>
          </a:p>
        </p:txBody>
      </p:sp>
      <p:sp>
        <p:nvSpPr>
          <p:cNvPr id="18" name="TextBox 17"/>
          <p:cNvSpPr txBox="1"/>
          <p:nvPr/>
        </p:nvSpPr>
        <p:spPr>
          <a:xfrm>
            <a:off x="3232089" y="2793290"/>
            <a:ext cx="644728" cy="276999"/>
          </a:xfrm>
          <a:prstGeom prst="rect">
            <a:avLst/>
          </a:prstGeom>
          <a:noFill/>
        </p:spPr>
        <p:txBody>
          <a:bodyPr wrap="none" rtlCol="0">
            <a:spAutoFit/>
          </a:bodyPr>
          <a:lstStyle/>
          <a:p>
            <a:r>
              <a:rPr lang="en-AU" sz="1200" dirty="0" smtClean="0">
                <a:solidFill>
                  <a:schemeClr val="accent1">
                    <a:lumMod val="50000"/>
                  </a:schemeClr>
                </a:solidFill>
              </a:rPr>
              <a:t>atomic</a:t>
            </a:r>
            <a:endParaRPr lang="en-AU" sz="1200" dirty="0">
              <a:solidFill>
                <a:schemeClr val="accent1">
                  <a:lumMod val="50000"/>
                </a:schemeClr>
              </a:solidFill>
            </a:endParaRPr>
          </a:p>
        </p:txBody>
      </p:sp>
      <p:sp>
        <p:nvSpPr>
          <p:cNvPr id="19" name="TextBox 18"/>
          <p:cNvSpPr txBox="1"/>
          <p:nvPr/>
        </p:nvSpPr>
        <p:spPr>
          <a:xfrm>
            <a:off x="3688426" y="3394268"/>
            <a:ext cx="792205" cy="276999"/>
          </a:xfrm>
          <a:prstGeom prst="rect">
            <a:avLst/>
          </a:prstGeom>
          <a:noFill/>
        </p:spPr>
        <p:txBody>
          <a:bodyPr wrap="none" rtlCol="0">
            <a:spAutoFit/>
          </a:bodyPr>
          <a:lstStyle/>
          <a:p>
            <a:r>
              <a:rPr lang="en-AU" sz="1200" dirty="0" smtClean="0">
                <a:solidFill>
                  <a:schemeClr val="bg1">
                    <a:lumMod val="95000"/>
                    <a:lumOff val="5000"/>
                  </a:schemeClr>
                </a:solidFill>
              </a:rPr>
              <a:t>elements</a:t>
            </a:r>
            <a:endParaRPr lang="en-AU" sz="1200" dirty="0">
              <a:solidFill>
                <a:schemeClr val="bg1">
                  <a:lumMod val="95000"/>
                  <a:lumOff val="5000"/>
                </a:schemeClr>
              </a:solidFill>
            </a:endParaRPr>
          </a:p>
        </p:txBody>
      </p:sp>
      <p:sp>
        <p:nvSpPr>
          <p:cNvPr id="20" name="TextBox 19"/>
          <p:cNvSpPr txBox="1"/>
          <p:nvPr/>
        </p:nvSpPr>
        <p:spPr>
          <a:xfrm>
            <a:off x="2320795" y="2217226"/>
            <a:ext cx="352982" cy="369332"/>
          </a:xfrm>
          <a:prstGeom prst="rect">
            <a:avLst/>
          </a:prstGeom>
          <a:noFill/>
        </p:spPr>
        <p:txBody>
          <a:bodyPr wrap="none" rtlCol="0">
            <a:spAutoFit/>
          </a:bodyPr>
          <a:lstStyle/>
          <a:p>
            <a:r>
              <a:rPr lang="en-AU" dirty="0" smtClean="0"/>
              <a:t>K</a:t>
            </a:r>
            <a:endParaRPr lang="en-AU" dirty="0"/>
          </a:p>
        </p:txBody>
      </p:sp>
      <p:sp>
        <p:nvSpPr>
          <p:cNvPr id="21" name="TextBox 20"/>
          <p:cNvSpPr txBox="1"/>
          <p:nvPr/>
        </p:nvSpPr>
        <p:spPr>
          <a:xfrm>
            <a:off x="2800041" y="2850490"/>
            <a:ext cx="325730" cy="369332"/>
          </a:xfrm>
          <a:prstGeom prst="rect">
            <a:avLst/>
          </a:prstGeom>
          <a:noFill/>
        </p:spPr>
        <p:txBody>
          <a:bodyPr wrap="none" rtlCol="0">
            <a:spAutoFit/>
          </a:bodyPr>
          <a:lstStyle/>
          <a:p>
            <a:r>
              <a:rPr lang="en-AU" dirty="0" smtClean="0"/>
              <a:t>L</a:t>
            </a:r>
            <a:endParaRPr lang="en-AU" dirty="0"/>
          </a:p>
        </p:txBody>
      </p:sp>
      <p:sp>
        <p:nvSpPr>
          <p:cNvPr id="22" name="TextBox 21"/>
          <p:cNvSpPr txBox="1"/>
          <p:nvPr/>
        </p:nvSpPr>
        <p:spPr>
          <a:xfrm>
            <a:off x="3232089" y="3451469"/>
            <a:ext cx="402674" cy="369332"/>
          </a:xfrm>
          <a:prstGeom prst="rect">
            <a:avLst/>
          </a:prstGeom>
          <a:noFill/>
        </p:spPr>
        <p:txBody>
          <a:bodyPr wrap="none" rtlCol="0">
            <a:spAutoFit/>
          </a:bodyPr>
          <a:lstStyle/>
          <a:p>
            <a:r>
              <a:rPr lang="en-AU" dirty="0" smtClean="0"/>
              <a:t>M</a:t>
            </a:r>
            <a:endParaRPr lang="en-AU" dirty="0"/>
          </a:p>
        </p:txBody>
      </p:sp>
      <p:sp>
        <p:nvSpPr>
          <p:cNvPr id="23" name="TextBox 22"/>
          <p:cNvSpPr txBox="1"/>
          <p:nvPr/>
        </p:nvSpPr>
        <p:spPr>
          <a:xfrm>
            <a:off x="3700141" y="4027533"/>
            <a:ext cx="377026" cy="369332"/>
          </a:xfrm>
          <a:prstGeom prst="rect">
            <a:avLst/>
          </a:prstGeom>
          <a:noFill/>
        </p:spPr>
        <p:txBody>
          <a:bodyPr wrap="none" rtlCol="0">
            <a:spAutoFit/>
          </a:bodyPr>
          <a:lstStyle/>
          <a:p>
            <a:r>
              <a:rPr lang="en-AU" dirty="0" smtClean="0"/>
              <a:t>N</a:t>
            </a:r>
            <a:endParaRPr lang="en-AU" dirty="0"/>
          </a:p>
        </p:txBody>
      </p:sp>
      <p:sp>
        <p:nvSpPr>
          <p:cNvPr id="24" name="TextBox 23"/>
          <p:cNvSpPr txBox="1"/>
          <p:nvPr/>
        </p:nvSpPr>
        <p:spPr>
          <a:xfrm>
            <a:off x="5411141" y="4027533"/>
            <a:ext cx="377026" cy="369332"/>
          </a:xfrm>
          <a:prstGeom prst="rect">
            <a:avLst/>
          </a:prstGeom>
          <a:noFill/>
        </p:spPr>
        <p:txBody>
          <a:bodyPr wrap="none" rtlCol="0">
            <a:spAutoFit/>
          </a:bodyPr>
          <a:lstStyle/>
          <a:p>
            <a:r>
              <a:rPr lang="en-AU" dirty="0" smtClean="0"/>
              <a:t>N</a:t>
            </a:r>
            <a:endParaRPr lang="en-AU" dirty="0"/>
          </a:p>
        </p:txBody>
      </p:sp>
      <p:sp>
        <p:nvSpPr>
          <p:cNvPr id="25" name="TextBox 24"/>
          <p:cNvSpPr txBox="1"/>
          <p:nvPr/>
        </p:nvSpPr>
        <p:spPr>
          <a:xfrm>
            <a:off x="5890619" y="3451469"/>
            <a:ext cx="365806" cy="369332"/>
          </a:xfrm>
          <a:prstGeom prst="rect">
            <a:avLst/>
          </a:prstGeom>
          <a:noFill/>
        </p:spPr>
        <p:txBody>
          <a:bodyPr wrap="none" rtlCol="0">
            <a:spAutoFit/>
          </a:bodyPr>
          <a:lstStyle/>
          <a:p>
            <a:r>
              <a:rPr lang="en-AU" dirty="0" smtClean="0"/>
              <a:t>O</a:t>
            </a:r>
            <a:endParaRPr lang="en-AU" dirty="0"/>
          </a:p>
        </p:txBody>
      </p:sp>
      <p:sp>
        <p:nvSpPr>
          <p:cNvPr id="26" name="TextBox 25"/>
          <p:cNvSpPr txBox="1"/>
          <p:nvPr/>
        </p:nvSpPr>
        <p:spPr>
          <a:xfrm>
            <a:off x="6364345" y="2850490"/>
            <a:ext cx="324128" cy="369332"/>
          </a:xfrm>
          <a:prstGeom prst="rect">
            <a:avLst/>
          </a:prstGeom>
          <a:noFill/>
        </p:spPr>
        <p:txBody>
          <a:bodyPr wrap="none" rtlCol="0">
            <a:spAutoFit/>
          </a:bodyPr>
          <a:lstStyle/>
          <a:p>
            <a:r>
              <a:rPr lang="en-AU" dirty="0" smtClean="0"/>
              <a:t>P</a:t>
            </a:r>
            <a:endParaRPr lang="en-AU" dirty="0"/>
          </a:p>
        </p:txBody>
      </p:sp>
      <p:sp>
        <p:nvSpPr>
          <p:cNvPr id="27" name="TextBox 26"/>
          <p:cNvSpPr txBox="1"/>
          <p:nvPr/>
        </p:nvSpPr>
        <p:spPr>
          <a:xfrm>
            <a:off x="6790719" y="2274426"/>
            <a:ext cx="365806" cy="369332"/>
          </a:xfrm>
          <a:prstGeom prst="rect">
            <a:avLst/>
          </a:prstGeom>
          <a:noFill/>
        </p:spPr>
        <p:txBody>
          <a:bodyPr wrap="none" rtlCol="0">
            <a:spAutoFit/>
          </a:bodyPr>
          <a:lstStyle/>
          <a:p>
            <a:r>
              <a:rPr lang="en-AU" dirty="0" smtClean="0"/>
              <a:t>Q</a:t>
            </a:r>
            <a:endParaRPr lang="en-AU" dirty="0"/>
          </a:p>
        </p:txBody>
      </p:sp>
      <p:sp>
        <p:nvSpPr>
          <p:cNvPr id="28" name="TextBox 27"/>
          <p:cNvSpPr txBox="1"/>
          <p:nvPr/>
        </p:nvSpPr>
        <p:spPr>
          <a:xfrm>
            <a:off x="4142169" y="4443958"/>
            <a:ext cx="1204176" cy="369332"/>
          </a:xfrm>
          <a:prstGeom prst="rect">
            <a:avLst/>
          </a:prstGeom>
          <a:noFill/>
        </p:spPr>
        <p:txBody>
          <a:bodyPr wrap="none" rtlCol="0">
            <a:spAutoFit/>
          </a:bodyPr>
          <a:lstStyle/>
          <a:p>
            <a:r>
              <a:rPr lang="en-AU" dirty="0" smtClean="0"/>
              <a:t>Fe, Co, Ni</a:t>
            </a:r>
            <a:endParaRPr lang="en-AU" dirty="0"/>
          </a:p>
        </p:txBody>
      </p:sp>
      <p:sp>
        <p:nvSpPr>
          <p:cNvPr id="29" name="TextBox 28"/>
          <p:cNvSpPr txBox="1"/>
          <p:nvPr/>
        </p:nvSpPr>
        <p:spPr>
          <a:xfrm>
            <a:off x="1239045" y="1594995"/>
            <a:ext cx="724877" cy="369332"/>
          </a:xfrm>
          <a:prstGeom prst="rect">
            <a:avLst/>
          </a:prstGeom>
          <a:noFill/>
        </p:spPr>
        <p:txBody>
          <a:bodyPr wrap="square" rtlCol="0">
            <a:spAutoFit/>
          </a:bodyPr>
          <a:lstStyle/>
          <a:p>
            <a:r>
              <a:rPr lang="en-AU" dirty="0" smtClean="0"/>
              <a:t>Sight</a:t>
            </a:r>
            <a:endParaRPr lang="en-AU" dirty="0"/>
          </a:p>
        </p:txBody>
      </p:sp>
      <p:sp>
        <p:nvSpPr>
          <p:cNvPr id="30" name="TextBox 29"/>
          <p:cNvSpPr txBox="1"/>
          <p:nvPr/>
        </p:nvSpPr>
        <p:spPr>
          <a:xfrm>
            <a:off x="1239045" y="2171060"/>
            <a:ext cx="1024639" cy="369332"/>
          </a:xfrm>
          <a:prstGeom prst="rect">
            <a:avLst/>
          </a:prstGeom>
          <a:noFill/>
        </p:spPr>
        <p:txBody>
          <a:bodyPr wrap="none" rtlCol="0">
            <a:spAutoFit/>
          </a:bodyPr>
          <a:lstStyle/>
          <a:p>
            <a:r>
              <a:rPr lang="en-AU" dirty="0" smtClean="0"/>
              <a:t>Hearing</a:t>
            </a:r>
            <a:endParaRPr lang="en-AU" dirty="0"/>
          </a:p>
        </p:txBody>
      </p:sp>
      <p:sp>
        <p:nvSpPr>
          <p:cNvPr id="31" name="TextBox 30"/>
          <p:cNvSpPr txBox="1"/>
          <p:nvPr/>
        </p:nvSpPr>
        <p:spPr>
          <a:xfrm>
            <a:off x="1239045" y="2751046"/>
            <a:ext cx="755335" cy="369332"/>
          </a:xfrm>
          <a:prstGeom prst="rect">
            <a:avLst/>
          </a:prstGeom>
          <a:noFill/>
        </p:spPr>
        <p:txBody>
          <a:bodyPr wrap="none" rtlCol="0">
            <a:spAutoFit/>
          </a:bodyPr>
          <a:lstStyle/>
          <a:p>
            <a:r>
              <a:rPr lang="en-AU" dirty="0" smtClean="0"/>
              <a:t>Smell</a:t>
            </a:r>
            <a:endParaRPr lang="en-AU" dirty="0"/>
          </a:p>
        </p:txBody>
      </p:sp>
      <p:sp>
        <p:nvSpPr>
          <p:cNvPr id="12288" name="TextBox 12287"/>
          <p:cNvSpPr txBox="1"/>
          <p:nvPr/>
        </p:nvSpPr>
        <p:spPr>
          <a:xfrm>
            <a:off x="1239045" y="3348101"/>
            <a:ext cx="724878" cy="369332"/>
          </a:xfrm>
          <a:prstGeom prst="rect">
            <a:avLst/>
          </a:prstGeom>
          <a:noFill/>
        </p:spPr>
        <p:txBody>
          <a:bodyPr wrap="none" rtlCol="0">
            <a:spAutoFit/>
          </a:bodyPr>
          <a:lstStyle/>
          <a:p>
            <a:r>
              <a:rPr lang="en-AU" dirty="0" smtClean="0"/>
              <a:t>Taste</a:t>
            </a:r>
            <a:endParaRPr lang="en-AU" dirty="0"/>
          </a:p>
        </p:txBody>
      </p:sp>
      <p:sp>
        <p:nvSpPr>
          <p:cNvPr id="12289" name="TextBox 12288"/>
          <p:cNvSpPr txBox="1"/>
          <p:nvPr/>
        </p:nvSpPr>
        <p:spPr>
          <a:xfrm>
            <a:off x="1239045" y="3924167"/>
            <a:ext cx="829073" cy="369332"/>
          </a:xfrm>
          <a:prstGeom prst="rect">
            <a:avLst/>
          </a:prstGeom>
          <a:noFill/>
        </p:spPr>
        <p:txBody>
          <a:bodyPr wrap="none" rtlCol="0">
            <a:spAutoFit/>
          </a:bodyPr>
          <a:lstStyle/>
          <a:p>
            <a:r>
              <a:rPr lang="en-AU" dirty="0" smtClean="0"/>
              <a:t>Touch</a:t>
            </a:r>
            <a:endParaRPr lang="en-AU" dirty="0"/>
          </a:p>
        </p:txBody>
      </p:sp>
      <p:cxnSp>
        <p:nvCxnSpPr>
          <p:cNvPr id="12300" name="Straight Arrow Connector 12299"/>
          <p:cNvCxnSpPr/>
          <p:nvPr/>
        </p:nvCxnSpPr>
        <p:spPr>
          <a:xfrm>
            <a:off x="2344010" y="2401892"/>
            <a:ext cx="0" cy="18103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302" name="TextBox 12301"/>
          <p:cNvSpPr txBox="1"/>
          <p:nvPr/>
        </p:nvSpPr>
        <p:spPr>
          <a:xfrm>
            <a:off x="1438153" y="4396865"/>
            <a:ext cx="1811714" cy="369332"/>
          </a:xfrm>
          <a:prstGeom prst="rect">
            <a:avLst/>
          </a:prstGeom>
          <a:noFill/>
        </p:spPr>
        <p:txBody>
          <a:bodyPr wrap="none" rtlCol="0">
            <a:spAutoFit/>
          </a:bodyPr>
          <a:lstStyle/>
          <a:p>
            <a:r>
              <a:rPr lang="en-AU" dirty="0" smtClean="0">
                <a:solidFill>
                  <a:srgbClr val="FF0000"/>
                </a:solidFill>
              </a:rPr>
              <a:t>Thermo nuclear</a:t>
            </a:r>
            <a:endParaRPr lang="en-AU" dirty="0">
              <a:solidFill>
                <a:srgbClr val="FF0000"/>
              </a:solidFill>
            </a:endParaRPr>
          </a:p>
        </p:txBody>
      </p:sp>
      <p:cxnSp>
        <p:nvCxnSpPr>
          <p:cNvPr id="12304" name="Straight Arrow Connector 12303"/>
          <p:cNvCxnSpPr/>
          <p:nvPr/>
        </p:nvCxnSpPr>
        <p:spPr>
          <a:xfrm flipV="1">
            <a:off x="7156525" y="2401892"/>
            <a:ext cx="0" cy="181030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2305" name="TextBox 12304"/>
          <p:cNvSpPr txBox="1"/>
          <p:nvPr/>
        </p:nvSpPr>
        <p:spPr>
          <a:xfrm>
            <a:off x="6216197" y="4416670"/>
            <a:ext cx="1887055" cy="369332"/>
          </a:xfrm>
          <a:prstGeom prst="rect">
            <a:avLst/>
          </a:prstGeom>
          <a:noFill/>
        </p:spPr>
        <p:txBody>
          <a:bodyPr wrap="none" rtlCol="0">
            <a:spAutoFit/>
          </a:bodyPr>
          <a:lstStyle/>
          <a:p>
            <a:r>
              <a:rPr lang="en-AU" dirty="0" smtClean="0">
                <a:solidFill>
                  <a:srgbClr val="FFFF00"/>
                </a:solidFill>
              </a:rPr>
              <a:t>Neutron capture</a:t>
            </a:r>
            <a:endParaRPr lang="en-AU" dirty="0">
              <a:solidFill>
                <a:srgbClr val="FFFF00"/>
              </a:solidFill>
            </a:endParaRPr>
          </a:p>
        </p:txBody>
      </p:sp>
      <p:sp>
        <p:nvSpPr>
          <p:cNvPr id="12306" name="TextBox 12305"/>
          <p:cNvSpPr txBox="1"/>
          <p:nvPr/>
        </p:nvSpPr>
        <p:spPr>
          <a:xfrm>
            <a:off x="7516565" y="1594996"/>
            <a:ext cx="970137" cy="369332"/>
          </a:xfrm>
          <a:prstGeom prst="rect">
            <a:avLst/>
          </a:prstGeom>
          <a:noFill/>
        </p:spPr>
        <p:txBody>
          <a:bodyPr wrap="none" rtlCol="0">
            <a:spAutoFit/>
          </a:bodyPr>
          <a:lstStyle/>
          <a:p>
            <a:r>
              <a:rPr lang="en-AU" dirty="0" smtClean="0"/>
              <a:t>Human</a:t>
            </a:r>
            <a:endParaRPr lang="en-AU" dirty="0"/>
          </a:p>
        </p:txBody>
      </p:sp>
      <p:sp>
        <p:nvSpPr>
          <p:cNvPr id="12307" name="TextBox 12306"/>
          <p:cNvSpPr txBox="1"/>
          <p:nvPr/>
        </p:nvSpPr>
        <p:spPr>
          <a:xfrm>
            <a:off x="7494922" y="2747123"/>
            <a:ext cx="1050288" cy="369332"/>
          </a:xfrm>
          <a:prstGeom prst="rect">
            <a:avLst/>
          </a:prstGeom>
          <a:noFill/>
        </p:spPr>
        <p:txBody>
          <a:bodyPr wrap="none" rtlCol="0">
            <a:spAutoFit/>
          </a:bodyPr>
          <a:lstStyle/>
          <a:p>
            <a:pPr algn="ctr"/>
            <a:r>
              <a:rPr lang="en-AU" dirty="0" smtClean="0"/>
              <a:t>Animals</a:t>
            </a:r>
            <a:endParaRPr lang="en-AU" dirty="0"/>
          </a:p>
        </p:txBody>
      </p:sp>
      <p:sp>
        <p:nvSpPr>
          <p:cNvPr id="12308" name="TextBox 12307"/>
          <p:cNvSpPr txBox="1"/>
          <p:nvPr/>
        </p:nvSpPr>
        <p:spPr>
          <a:xfrm>
            <a:off x="7372292" y="3357106"/>
            <a:ext cx="1295547" cy="369332"/>
          </a:xfrm>
          <a:prstGeom prst="rect">
            <a:avLst/>
          </a:prstGeom>
          <a:noFill/>
        </p:spPr>
        <p:txBody>
          <a:bodyPr wrap="none" rtlCol="0">
            <a:spAutoFit/>
          </a:bodyPr>
          <a:lstStyle/>
          <a:p>
            <a:r>
              <a:rPr lang="en-AU" dirty="0" smtClean="0"/>
              <a:t>Vegetation</a:t>
            </a:r>
            <a:endParaRPr lang="en-AU" dirty="0"/>
          </a:p>
        </p:txBody>
      </p:sp>
      <p:sp>
        <p:nvSpPr>
          <p:cNvPr id="12309" name="TextBox 12308"/>
          <p:cNvSpPr txBox="1"/>
          <p:nvPr/>
        </p:nvSpPr>
        <p:spPr>
          <a:xfrm>
            <a:off x="7525380" y="3924167"/>
            <a:ext cx="989373" cy="369332"/>
          </a:xfrm>
          <a:prstGeom prst="rect">
            <a:avLst/>
          </a:prstGeom>
          <a:noFill/>
        </p:spPr>
        <p:txBody>
          <a:bodyPr wrap="none" rtlCol="0">
            <a:spAutoFit/>
          </a:bodyPr>
          <a:lstStyle/>
          <a:p>
            <a:r>
              <a:rPr lang="en-AU" dirty="0" smtClean="0"/>
              <a:t>Mineral</a:t>
            </a:r>
            <a:endParaRPr lang="en-AU" dirty="0"/>
          </a:p>
        </p:txBody>
      </p:sp>
      <p:sp>
        <p:nvSpPr>
          <p:cNvPr id="12310" name="TextBox 12309"/>
          <p:cNvSpPr txBox="1"/>
          <p:nvPr/>
        </p:nvSpPr>
        <p:spPr>
          <a:xfrm>
            <a:off x="7417176" y="2143182"/>
            <a:ext cx="1205779" cy="369332"/>
          </a:xfrm>
          <a:prstGeom prst="rect">
            <a:avLst/>
          </a:prstGeom>
          <a:noFill/>
        </p:spPr>
        <p:txBody>
          <a:bodyPr wrap="none" rtlCol="0">
            <a:spAutoFit/>
          </a:bodyPr>
          <a:lstStyle/>
          <a:p>
            <a:r>
              <a:rPr lang="en-AU" dirty="0" smtClean="0"/>
              <a:t>Mammals</a:t>
            </a:r>
            <a:endParaRPr lang="en-AU" dirty="0"/>
          </a:p>
        </p:txBody>
      </p:sp>
      <p:sp>
        <p:nvSpPr>
          <p:cNvPr id="12311" name="TextBox 12310"/>
          <p:cNvSpPr txBox="1"/>
          <p:nvPr/>
        </p:nvSpPr>
        <p:spPr>
          <a:xfrm>
            <a:off x="368410" y="1594995"/>
            <a:ext cx="727166" cy="369332"/>
          </a:xfrm>
          <a:prstGeom prst="rect">
            <a:avLst/>
          </a:prstGeom>
          <a:noFill/>
        </p:spPr>
        <p:txBody>
          <a:bodyPr wrap="square" rtlCol="0">
            <a:spAutoFit/>
          </a:bodyPr>
          <a:lstStyle/>
          <a:p>
            <a:pPr algn="r"/>
            <a:r>
              <a:rPr lang="en-AU" dirty="0" smtClean="0"/>
              <a:t>Light</a:t>
            </a:r>
            <a:endParaRPr lang="en-AU" dirty="0"/>
          </a:p>
        </p:txBody>
      </p:sp>
      <p:sp>
        <p:nvSpPr>
          <p:cNvPr id="12312" name="TextBox 12311"/>
          <p:cNvSpPr txBox="1"/>
          <p:nvPr/>
        </p:nvSpPr>
        <p:spPr>
          <a:xfrm>
            <a:off x="247267" y="2171059"/>
            <a:ext cx="848309" cy="369332"/>
          </a:xfrm>
          <a:prstGeom prst="rect">
            <a:avLst/>
          </a:prstGeom>
          <a:noFill/>
        </p:spPr>
        <p:txBody>
          <a:bodyPr wrap="none" rtlCol="0">
            <a:spAutoFit/>
          </a:bodyPr>
          <a:lstStyle/>
          <a:p>
            <a:pPr algn="r"/>
            <a:r>
              <a:rPr lang="en-AU" dirty="0" smtClean="0"/>
              <a:t>Sound</a:t>
            </a:r>
            <a:endParaRPr lang="en-AU" dirty="0"/>
          </a:p>
        </p:txBody>
      </p:sp>
      <p:sp>
        <p:nvSpPr>
          <p:cNvPr id="12313" name="TextBox 12312"/>
          <p:cNvSpPr txBox="1"/>
          <p:nvPr/>
        </p:nvSpPr>
        <p:spPr>
          <a:xfrm>
            <a:off x="46891" y="2747123"/>
            <a:ext cx="1048685" cy="369332"/>
          </a:xfrm>
          <a:prstGeom prst="rect">
            <a:avLst/>
          </a:prstGeom>
          <a:noFill/>
        </p:spPr>
        <p:txBody>
          <a:bodyPr wrap="none" rtlCol="0">
            <a:spAutoFit/>
          </a:bodyPr>
          <a:lstStyle/>
          <a:p>
            <a:pPr algn="r"/>
            <a:r>
              <a:rPr lang="en-AU" dirty="0" smtClean="0"/>
              <a:t>Gaseous</a:t>
            </a:r>
          </a:p>
        </p:txBody>
      </p:sp>
      <p:sp>
        <p:nvSpPr>
          <p:cNvPr id="12314" name="TextBox 12313"/>
          <p:cNvSpPr txBox="1"/>
          <p:nvPr/>
        </p:nvSpPr>
        <p:spPr>
          <a:xfrm>
            <a:off x="181294" y="3357106"/>
            <a:ext cx="870751" cy="369332"/>
          </a:xfrm>
          <a:prstGeom prst="rect">
            <a:avLst/>
          </a:prstGeom>
          <a:noFill/>
        </p:spPr>
        <p:txBody>
          <a:bodyPr wrap="none" rtlCol="0">
            <a:spAutoFit/>
          </a:bodyPr>
          <a:lstStyle/>
          <a:p>
            <a:pPr algn="r"/>
            <a:r>
              <a:rPr lang="en-AU" dirty="0" smtClean="0"/>
              <a:t>Liquid</a:t>
            </a:r>
            <a:endParaRPr lang="en-AU" dirty="0"/>
          </a:p>
        </p:txBody>
      </p:sp>
      <p:sp>
        <p:nvSpPr>
          <p:cNvPr id="12315" name="TextBox 12314"/>
          <p:cNvSpPr txBox="1"/>
          <p:nvPr/>
        </p:nvSpPr>
        <p:spPr>
          <a:xfrm>
            <a:off x="343197" y="3924167"/>
            <a:ext cx="708848" cy="369332"/>
          </a:xfrm>
          <a:prstGeom prst="rect">
            <a:avLst/>
          </a:prstGeom>
          <a:noFill/>
        </p:spPr>
        <p:txBody>
          <a:bodyPr wrap="none" rtlCol="0">
            <a:spAutoFit/>
          </a:bodyPr>
          <a:lstStyle/>
          <a:p>
            <a:pPr algn="r"/>
            <a:r>
              <a:rPr lang="en-AU" dirty="0" smtClean="0"/>
              <a:t>Solid</a:t>
            </a:r>
            <a:endParaRPr lang="en-AU" dirty="0"/>
          </a:p>
        </p:txBody>
      </p:sp>
      <p:sp>
        <p:nvSpPr>
          <p:cNvPr id="12316" name="TextBox 12315"/>
          <p:cNvSpPr txBox="1"/>
          <p:nvPr/>
        </p:nvSpPr>
        <p:spPr>
          <a:xfrm>
            <a:off x="3613547" y="878453"/>
            <a:ext cx="2262159" cy="646331"/>
          </a:xfrm>
          <a:prstGeom prst="rect">
            <a:avLst/>
          </a:prstGeom>
          <a:noFill/>
        </p:spPr>
        <p:txBody>
          <a:bodyPr wrap="none" rtlCol="0">
            <a:spAutoFit/>
          </a:bodyPr>
          <a:lstStyle/>
          <a:p>
            <a:pPr algn="ctr"/>
            <a:r>
              <a:rPr lang="en-AU" dirty="0" smtClean="0"/>
              <a:t>The Implicate Order</a:t>
            </a:r>
          </a:p>
          <a:p>
            <a:pPr algn="ctr"/>
            <a:r>
              <a:rPr lang="en-AU" dirty="0" smtClean="0"/>
              <a:t>The reality of light</a:t>
            </a:r>
            <a:endParaRPr lang="en-AU" dirty="0"/>
          </a:p>
        </p:txBody>
      </p:sp>
      <p:sp>
        <p:nvSpPr>
          <p:cNvPr id="12317" name="TextBox 12316"/>
          <p:cNvSpPr txBox="1"/>
          <p:nvPr/>
        </p:nvSpPr>
        <p:spPr>
          <a:xfrm>
            <a:off x="8573106" y="1961450"/>
            <a:ext cx="461665" cy="2147383"/>
          </a:xfrm>
          <a:prstGeom prst="rect">
            <a:avLst/>
          </a:prstGeom>
          <a:noFill/>
        </p:spPr>
        <p:txBody>
          <a:bodyPr vert="vert270" wrap="none" rtlCol="0">
            <a:spAutoFit/>
          </a:bodyPr>
          <a:lstStyle/>
          <a:p>
            <a:r>
              <a:rPr lang="en-AU" dirty="0" smtClean="0"/>
              <a:t>The Explicate Order</a:t>
            </a:r>
            <a:endParaRPr lang="en-AU" dirty="0"/>
          </a:p>
        </p:txBody>
      </p:sp>
      <p:sp>
        <p:nvSpPr>
          <p:cNvPr id="3" name="TextBox 2"/>
          <p:cNvSpPr txBox="1"/>
          <p:nvPr/>
        </p:nvSpPr>
        <p:spPr>
          <a:xfrm>
            <a:off x="3994260" y="4766197"/>
            <a:ext cx="1500732" cy="338554"/>
          </a:xfrm>
          <a:prstGeom prst="rect">
            <a:avLst/>
          </a:prstGeom>
          <a:noFill/>
        </p:spPr>
        <p:txBody>
          <a:bodyPr wrap="none" rtlCol="0">
            <a:spAutoFit/>
          </a:bodyPr>
          <a:lstStyle/>
          <a:p>
            <a:r>
              <a:rPr lang="en-AU" sz="1600" dirty="0" smtClean="0"/>
              <a:t>Electron shells</a:t>
            </a:r>
            <a:endParaRPr lang="en-AU" sz="1600" dirty="0"/>
          </a:p>
        </p:txBody>
      </p:sp>
      <p:sp>
        <p:nvSpPr>
          <p:cNvPr id="4" name="TextBox 3"/>
          <p:cNvSpPr txBox="1"/>
          <p:nvPr/>
        </p:nvSpPr>
        <p:spPr>
          <a:xfrm>
            <a:off x="4032732" y="4175537"/>
            <a:ext cx="1423788" cy="276999"/>
          </a:xfrm>
          <a:prstGeom prst="rect">
            <a:avLst/>
          </a:prstGeom>
          <a:noFill/>
        </p:spPr>
        <p:txBody>
          <a:bodyPr wrap="none" rtlCol="0">
            <a:spAutoFit/>
          </a:bodyPr>
          <a:lstStyle/>
          <a:p>
            <a:r>
              <a:rPr lang="en-AU" sz="1200" dirty="0" smtClean="0"/>
              <a:t>crystals  inorganic</a:t>
            </a:r>
            <a:endParaRPr lang="en-AU" sz="1200" dirty="0"/>
          </a:p>
        </p:txBody>
      </p:sp>
      <p:sp>
        <p:nvSpPr>
          <p:cNvPr id="10" name="Rectangle 9"/>
          <p:cNvSpPr/>
          <p:nvPr/>
        </p:nvSpPr>
        <p:spPr>
          <a:xfrm>
            <a:off x="4932040" y="1491630"/>
            <a:ext cx="3735799" cy="3321660"/>
          </a:xfrm>
          <a:prstGeom prst="rect">
            <a:avLst/>
          </a:prstGeom>
          <a:solidFill>
            <a:srgbClr val="D7C783">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290" name="Date Placeholder 12289"/>
          <p:cNvSpPr>
            <a:spLocks noGrp="1"/>
          </p:cNvSpPr>
          <p:nvPr>
            <p:ph type="dt" sz="half" idx="10"/>
          </p:nvPr>
        </p:nvSpPr>
        <p:spPr/>
        <p:txBody>
          <a:bodyPr/>
          <a:lstStyle/>
          <a:p>
            <a:fld id="{B458DC3C-23C2-4B75-A4F4-954A5A163D51}" type="datetime3">
              <a:rPr lang="en-US" smtClean="0"/>
              <a:t>11 September 2014</a:t>
            </a:fld>
            <a:endParaRPr lang="en-AU"/>
          </a:p>
        </p:txBody>
      </p:sp>
      <p:sp>
        <p:nvSpPr>
          <p:cNvPr id="12291" name="Footer Placeholder 12290"/>
          <p:cNvSpPr>
            <a:spLocks noGrp="1"/>
          </p:cNvSpPr>
          <p:nvPr>
            <p:ph type="ftr" sz="quarter" idx="11"/>
          </p:nvPr>
        </p:nvSpPr>
        <p:spPr/>
        <p:txBody>
          <a:bodyPr/>
          <a:lstStyle/>
          <a:p>
            <a:r>
              <a:rPr lang="en-AU" smtClean="0"/>
              <a:t>B. Pramana</a:t>
            </a:r>
            <a:endParaRPr lang="en-AU"/>
          </a:p>
        </p:txBody>
      </p:sp>
      <p:sp>
        <p:nvSpPr>
          <p:cNvPr id="12292" name="Slide Number Placeholder 12291"/>
          <p:cNvSpPr>
            <a:spLocks noGrp="1"/>
          </p:cNvSpPr>
          <p:nvPr>
            <p:ph type="sldNum" sz="quarter" idx="12"/>
          </p:nvPr>
        </p:nvSpPr>
        <p:spPr/>
        <p:txBody>
          <a:bodyPr/>
          <a:lstStyle/>
          <a:p>
            <a:fld id="{2D91602A-80E5-4AC7-B2AD-EF587E5B2836}" type="slidenum">
              <a:rPr lang="en-AU" smtClean="0"/>
              <a:t>22</a:t>
            </a:fld>
            <a:endParaRPr lang="en-AU"/>
          </a:p>
        </p:txBody>
      </p:sp>
    </p:spTree>
    <p:extLst>
      <p:ext uri="{BB962C8B-B14F-4D97-AF65-F5344CB8AC3E}">
        <p14:creationId xmlns:p14="http://schemas.microsoft.com/office/powerpoint/2010/main" val="965306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316"/>
                                        </p:tgtEl>
                                        <p:attrNameLst>
                                          <p:attrName>style.visibility</p:attrName>
                                        </p:attrNameLst>
                                      </p:cBhvr>
                                      <p:to>
                                        <p:strVal val="visible"/>
                                      </p:to>
                                    </p:set>
                                    <p:animEffect transition="in" filter="fade">
                                      <p:cBhvr>
                                        <p:cTn id="7" dur="1000"/>
                                        <p:tgtEl>
                                          <p:spTgt spid="12316"/>
                                        </p:tgtEl>
                                      </p:cBhvr>
                                    </p:animEffect>
                                    <p:anim calcmode="lin" valueType="num">
                                      <p:cBhvr>
                                        <p:cTn id="8" dur="1000" fill="hold"/>
                                        <p:tgtEl>
                                          <p:spTgt spid="12316"/>
                                        </p:tgtEl>
                                        <p:attrNameLst>
                                          <p:attrName>ppt_x</p:attrName>
                                        </p:attrNameLst>
                                      </p:cBhvr>
                                      <p:tavLst>
                                        <p:tav tm="0">
                                          <p:val>
                                            <p:strVal val="#ppt_x"/>
                                          </p:val>
                                        </p:tav>
                                        <p:tav tm="100000">
                                          <p:val>
                                            <p:strVal val="#ppt_x"/>
                                          </p:val>
                                        </p:tav>
                                      </p:tavLst>
                                    </p:anim>
                                    <p:anim calcmode="lin" valueType="num">
                                      <p:cBhvr>
                                        <p:cTn id="9" dur="1000" fill="hold"/>
                                        <p:tgtEl>
                                          <p:spTgt spid="123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317"/>
                                        </p:tgtEl>
                                        <p:attrNameLst>
                                          <p:attrName>style.visibility</p:attrName>
                                        </p:attrNameLst>
                                      </p:cBhvr>
                                      <p:to>
                                        <p:strVal val="visible"/>
                                      </p:to>
                                    </p:set>
                                    <p:animEffect transition="in" filter="fade">
                                      <p:cBhvr>
                                        <p:cTn id="12" dur="1000"/>
                                        <p:tgtEl>
                                          <p:spTgt spid="12317"/>
                                        </p:tgtEl>
                                      </p:cBhvr>
                                    </p:animEffect>
                                    <p:anim calcmode="lin" valueType="num">
                                      <p:cBhvr>
                                        <p:cTn id="13" dur="1000" fill="hold"/>
                                        <p:tgtEl>
                                          <p:spTgt spid="12317"/>
                                        </p:tgtEl>
                                        <p:attrNameLst>
                                          <p:attrName>ppt_x</p:attrName>
                                        </p:attrNameLst>
                                      </p:cBhvr>
                                      <p:tavLst>
                                        <p:tav tm="0">
                                          <p:val>
                                            <p:strVal val="#ppt_x"/>
                                          </p:val>
                                        </p:tav>
                                        <p:tav tm="100000">
                                          <p:val>
                                            <p:strVal val="#ppt_x"/>
                                          </p:val>
                                        </p:tav>
                                      </p:tavLst>
                                    </p:anim>
                                    <p:anim calcmode="lin" valueType="num">
                                      <p:cBhvr>
                                        <p:cTn id="14" dur="1000" fill="hold"/>
                                        <p:tgtEl>
                                          <p:spTgt spid="123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311"/>
                                        </p:tgtEl>
                                        <p:attrNameLst>
                                          <p:attrName>style.visibility</p:attrName>
                                        </p:attrNameLst>
                                      </p:cBhvr>
                                      <p:to>
                                        <p:strVal val="visible"/>
                                      </p:to>
                                    </p:set>
                                    <p:animEffect transition="in" filter="fade">
                                      <p:cBhvr>
                                        <p:cTn id="19" dur="1000"/>
                                        <p:tgtEl>
                                          <p:spTgt spid="12311"/>
                                        </p:tgtEl>
                                      </p:cBhvr>
                                    </p:animEffect>
                                    <p:anim calcmode="lin" valueType="num">
                                      <p:cBhvr>
                                        <p:cTn id="20" dur="1000" fill="hold"/>
                                        <p:tgtEl>
                                          <p:spTgt spid="12311"/>
                                        </p:tgtEl>
                                        <p:attrNameLst>
                                          <p:attrName>ppt_x</p:attrName>
                                        </p:attrNameLst>
                                      </p:cBhvr>
                                      <p:tavLst>
                                        <p:tav tm="0">
                                          <p:val>
                                            <p:strVal val="#ppt_x"/>
                                          </p:val>
                                        </p:tav>
                                        <p:tav tm="100000">
                                          <p:val>
                                            <p:strVal val="#ppt_x"/>
                                          </p:val>
                                        </p:tav>
                                      </p:tavLst>
                                    </p:anim>
                                    <p:anim calcmode="lin" valueType="num">
                                      <p:cBhvr>
                                        <p:cTn id="21" dur="1000" fill="hold"/>
                                        <p:tgtEl>
                                          <p:spTgt spid="123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312"/>
                                        </p:tgtEl>
                                        <p:attrNameLst>
                                          <p:attrName>style.visibility</p:attrName>
                                        </p:attrNameLst>
                                      </p:cBhvr>
                                      <p:to>
                                        <p:strVal val="visible"/>
                                      </p:to>
                                    </p:set>
                                    <p:animEffect transition="in" filter="fade">
                                      <p:cBhvr>
                                        <p:cTn id="24" dur="1000"/>
                                        <p:tgtEl>
                                          <p:spTgt spid="12312"/>
                                        </p:tgtEl>
                                      </p:cBhvr>
                                    </p:animEffect>
                                    <p:anim calcmode="lin" valueType="num">
                                      <p:cBhvr>
                                        <p:cTn id="25" dur="1000" fill="hold"/>
                                        <p:tgtEl>
                                          <p:spTgt spid="12312"/>
                                        </p:tgtEl>
                                        <p:attrNameLst>
                                          <p:attrName>ppt_x</p:attrName>
                                        </p:attrNameLst>
                                      </p:cBhvr>
                                      <p:tavLst>
                                        <p:tav tm="0">
                                          <p:val>
                                            <p:strVal val="#ppt_x"/>
                                          </p:val>
                                        </p:tav>
                                        <p:tav tm="100000">
                                          <p:val>
                                            <p:strVal val="#ppt_x"/>
                                          </p:val>
                                        </p:tav>
                                      </p:tavLst>
                                    </p:anim>
                                    <p:anim calcmode="lin" valueType="num">
                                      <p:cBhvr>
                                        <p:cTn id="26" dur="1000" fill="hold"/>
                                        <p:tgtEl>
                                          <p:spTgt spid="123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313"/>
                                        </p:tgtEl>
                                        <p:attrNameLst>
                                          <p:attrName>style.visibility</p:attrName>
                                        </p:attrNameLst>
                                      </p:cBhvr>
                                      <p:to>
                                        <p:strVal val="visible"/>
                                      </p:to>
                                    </p:set>
                                    <p:animEffect transition="in" filter="fade">
                                      <p:cBhvr>
                                        <p:cTn id="29" dur="1000"/>
                                        <p:tgtEl>
                                          <p:spTgt spid="12313"/>
                                        </p:tgtEl>
                                      </p:cBhvr>
                                    </p:animEffect>
                                    <p:anim calcmode="lin" valueType="num">
                                      <p:cBhvr>
                                        <p:cTn id="30" dur="1000" fill="hold"/>
                                        <p:tgtEl>
                                          <p:spTgt spid="12313"/>
                                        </p:tgtEl>
                                        <p:attrNameLst>
                                          <p:attrName>ppt_x</p:attrName>
                                        </p:attrNameLst>
                                      </p:cBhvr>
                                      <p:tavLst>
                                        <p:tav tm="0">
                                          <p:val>
                                            <p:strVal val="#ppt_x"/>
                                          </p:val>
                                        </p:tav>
                                        <p:tav tm="100000">
                                          <p:val>
                                            <p:strVal val="#ppt_x"/>
                                          </p:val>
                                        </p:tav>
                                      </p:tavLst>
                                    </p:anim>
                                    <p:anim calcmode="lin" valueType="num">
                                      <p:cBhvr>
                                        <p:cTn id="31" dur="1000" fill="hold"/>
                                        <p:tgtEl>
                                          <p:spTgt spid="123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314"/>
                                        </p:tgtEl>
                                        <p:attrNameLst>
                                          <p:attrName>style.visibility</p:attrName>
                                        </p:attrNameLst>
                                      </p:cBhvr>
                                      <p:to>
                                        <p:strVal val="visible"/>
                                      </p:to>
                                    </p:set>
                                    <p:animEffect transition="in" filter="fade">
                                      <p:cBhvr>
                                        <p:cTn id="34" dur="1000"/>
                                        <p:tgtEl>
                                          <p:spTgt spid="12314"/>
                                        </p:tgtEl>
                                      </p:cBhvr>
                                    </p:animEffect>
                                    <p:anim calcmode="lin" valueType="num">
                                      <p:cBhvr>
                                        <p:cTn id="35" dur="1000" fill="hold"/>
                                        <p:tgtEl>
                                          <p:spTgt spid="12314"/>
                                        </p:tgtEl>
                                        <p:attrNameLst>
                                          <p:attrName>ppt_x</p:attrName>
                                        </p:attrNameLst>
                                      </p:cBhvr>
                                      <p:tavLst>
                                        <p:tav tm="0">
                                          <p:val>
                                            <p:strVal val="#ppt_x"/>
                                          </p:val>
                                        </p:tav>
                                        <p:tav tm="100000">
                                          <p:val>
                                            <p:strVal val="#ppt_x"/>
                                          </p:val>
                                        </p:tav>
                                      </p:tavLst>
                                    </p:anim>
                                    <p:anim calcmode="lin" valueType="num">
                                      <p:cBhvr>
                                        <p:cTn id="36" dur="1000" fill="hold"/>
                                        <p:tgtEl>
                                          <p:spTgt spid="123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315"/>
                                        </p:tgtEl>
                                        <p:attrNameLst>
                                          <p:attrName>style.visibility</p:attrName>
                                        </p:attrNameLst>
                                      </p:cBhvr>
                                      <p:to>
                                        <p:strVal val="visible"/>
                                      </p:to>
                                    </p:set>
                                    <p:animEffect transition="in" filter="fade">
                                      <p:cBhvr>
                                        <p:cTn id="39" dur="1000"/>
                                        <p:tgtEl>
                                          <p:spTgt spid="12315"/>
                                        </p:tgtEl>
                                      </p:cBhvr>
                                    </p:animEffect>
                                    <p:anim calcmode="lin" valueType="num">
                                      <p:cBhvr>
                                        <p:cTn id="40" dur="1000" fill="hold"/>
                                        <p:tgtEl>
                                          <p:spTgt spid="12315"/>
                                        </p:tgtEl>
                                        <p:attrNameLst>
                                          <p:attrName>ppt_x</p:attrName>
                                        </p:attrNameLst>
                                      </p:cBhvr>
                                      <p:tavLst>
                                        <p:tav tm="0">
                                          <p:val>
                                            <p:strVal val="#ppt_x"/>
                                          </p:val>
                                        </p:tav>
                                        <p:tav tm="100000">
                                          <p:val>
                                            <p:strVal val="#ppt_x"/>
                                          </p:val>
                                        </p:tav>
                                      </p:tavLst>
                                    </p:anim>
                                    <p:anim calcmode="lin" valueType="num">
                                      <p:cBhvr>
                                        <p:cTn id="41" dur="1000" fill="hold"/>
                                        <p:tgtEl>
                                          <p:spTgt spid="123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xit" presetSubtype="0" fill="hold" grpId="0" nodeType="clickEffect">
                                  <p:stCondLst>
                                    <p:cond delay="0"/>
                                  </p:stCondLst>
                                  <p:childTnLst>
                                    <p:animEffect transition="out" filter="fade">
                                      <p:cBhvr>
                                        <p:cTn id="45" dur="1000"/>
                                        <p:tgtEl>
                                          <p:spTgt spid="10"/>
                                        </p:tgtEl>
                                      </p:cBhvr>
                                    </p:animEffect>
                                    <p:anim calcmode="lin" valueType="num">
                                      <p:cBhvr>
                                        <p:cTn id="46" dur="1000"/>
                                        <p:tgtEl>
                                          <p:spTgt spid="10"/>
                                        </p:tgtEl>
                                        <p:attrNameLst>
                                          <p:attrName>ppt_x</p:attrName>
                                        </p:attrNameLst>
                                      </p:cBhvr>
                                      <p:tavLst>
                                        <p:tav tm="0">
                                          <p:val>
                                            <p:strVal val="ppt_x"/>
                                          </p:val>
                                        </p:tav>
                                        <p:tav tm="100000">
                                          <p:val>
                                            <p:strVal val="ppt_x"/>
                                          </p:val>
                                        </p:tav>
                                      </p:tavLst>
                                    </p:anim>
                                    <p:anim calcmode="lin" valueType="num">
                                      <p:cBhvr>
                                        <p:cTn id="47" dur="1000"/>
                                        <p:tgtEl>
                                          <p:spTgt spid="10"/>
                                        </p:tgtEl>
                                        <p:attrNameLst>
                                          <p:attrName>ppt_y</p:attrName>
                                        </p:attrNameLst>
                                      </p:cBhvr>
                                      <p:tavLst>
                                        <p:tav tm="0">
                                          <p:val>
                                            <p:strVal val="ppt_y"/>
                                          </p:val>
                                        </p:tav>
                                        <p:tav tm="100000">
                                          <p:val>
                                            <p:strVal val="ppt_y+.1"/>
                                          </p:val>
                                        </p:tav>
                                      </p:tavLst>
                                    </p:anim>
                                    <p:set>
                                      <p:cBhvr>
                                        <p:cTn id="48" dur="1" fill="hold">
                                          <p:stCondLst>
                                            <p:cond delay="999"/>
                                          </p:stCondLst>
                                        </p:cTn>
                                        <p:tgtEl>
                                          <p:spTgt spid="1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2306"/>
                                        </p:tgtEl>
                                        <p:attrNameLst>
                                          <p:attrName>style.visibility</p:attrName>
                                        </p:attrNameLst>
                                      </p:cBhvr>
                                      <p:to>
                                        <p:strVal val="visible"/>
                                      </p:to>
                                    </p:set>
                                    <p:animEffect transition="in" filter="fade">
                                      <p:cBhvr>
                                        <p:cTn id="53" dur="1000"/>
                                        <p:tgtEl>
                                          <p:spTgt spid="12306"/>
                                        </p:tgtEl>
                                      </p:cBhvr>
                                    </p:animEffect>
                                    <p:anim calcmode="lin" valueType="num">
                                      <p:cBhvr>
                                        <p:cTn id="54" dur="1000" fill="hold"/>
                                        <p:tgtEl>
                                          <p:spTgt spid="12306"/>
                                        </p:tgtEl>
                                        <p:attrNameLst>
                                          <p:attrName>ppt_x</p:attrName>
                                        </p:attrNameLst>
                                      </p:cBhvr>
                                      <p:tavLst>
                                        <p:tav tm="0">
                                          <p:val>
                                            <p:strVal val="#ppt_x"/>
                                          </p:val>
                                        </p:tav>
                                        <p:tav tm="100000">
                                          <p:val>
                                            <p:strVal val="#ppt_x"/>
                                          </p:val>
                                        </p:tav>
                                      </p:tavLst>
                                    </p:anim>
                                    <p:anim calcmode="lin" valueType="num">
                                      <p:cBhvr>
                                        <p:cTn id="55" dur="1000" fill="hold"/>
                                        <p:tgtEl>
                                          <p:spTgt spid="1230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2307"/>
                                        </p:tgtEl>
                                        <p:attrNameLst>
                                          <p:attrName>style.visibility</p:attrName>
                                        </p:attrNameLst>
                                      </p:cBhvr>
                                      <p:to>
                                        <p:strVal val="visible"/>
                                      </p:to>
                                    </p:set>
                                    <p:animEffect transition="in" filter="fade">
                                      <p:cBhvr>
                                        <p:cTn id="58" dur="1000"/>
                                        <p:tgtEl>
                                          <p:spTgt spid="12307"/>
                                        </p:tgtEl>
                                      </p:cBhvr>
                                    </p:animEffect>
                                    <p:anim calcmode="lin" valueType="num">
                                      <p:cBhvr>
                                        <p:cTn id="59" dur="1000" fill="hold"/>
                                        <p:tgtEl>
                                          <p:spTgt spid="12307"/>
                                        </p:tgtEl>
                                        <p:attrNameLst>
                                          <p:attrName>ppt_x</p:attrName>
                                        </p:attrNameLst>
                                      </p:cBhvr>
                                      <p:tavLst>
                                        <p:tav tm="0">
                                          <p:val>
                                            <p:strVal val="#ppt_x"/>
                                          </p:val>
                                        </p:tav>
                                        <p:tav tm="100000">
                                          <p:val>
                                            <p:strVal val="#ppt_x"/>
                                          </p:val>
                                        </p:tav>
                                      </p:tavLst>
                                    </p:anim>
                                    <p:anim calcmode="lin" valueType="num">
                                      <p:cBhvr>
                                        <p:cTn id="60" dur="1000" fill="hold"/>
                                        <p:tgtEl>
                                          <p:spTgt spid="1230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2308"/>
                                        </p:tgtEl>
                                        <p:attrNameLst>
                                          <p:attrName>style.visibility</p:attrName>
                                        </p:attrNameLst>
                                      </p:cBhvr>
                                      <p:to>
                                        <p:strVal val="visible"/>
                                      </p:to>
                                    </p:set>
                                    <p:animEffect transition="in" filter="fade">
                                      <p:cBhvr>
                                        <p:cTn id="63" dur="1000"/>
                                        <p:tgtEl>
                                          <p:spTgt spid="12308"/>
                                        </p:tgtEl>
                                      </p:cBhvr>
                                    </p:animEffect>
                                    <p:anim calcmode="lin" valueType="num">
                                      <p:cBhvr>
                                        <p:cTn id="64" dur="1000" fill="hold"/>
                                        <p:tgtEl>
                                          <p:spTgt spid="12308"/>
                                        </p:tgtEl>
                                        <p:attrNameLst>
                                          <p:attrName>ppt_x</p:attrName>
                                        </p:attrNameLst>
                                      </p:cBhvr>
                                      <p:tavLst>
                                        <p:tav tm="0">
                                          <p:val>
                                            <p:strVal val="#ppt_x"/>
                                          </p:val>
                                        </p:tav>
                                        <p:tav tm="100000">
                                          <p:val>
                                            <p:strVal val="#ppt_x"/>
                                          </p:val>
                                        </p:tav>
                                      </p:tavLst>
                                    </p:anim>
                                    <p:anim calcmode="lin" valueType="num">
                                      <p:cBhvr>
                                        <p:cTn id="65" dur="1000" fill="hold"/>
                                        <p:tgtEl>
                                          <p:spTgt spid="1230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2309"/>
                                        </p:tgtEl>
                                        <p:attrNameLst>
                                          <p:attrName>style.visibility</p:attrName>
                                        </p:attrNameLst>
                                      </p:cBhvr>
                                      <p:to>
                                        <p:strVal val="visible"/>
                                      </p:to>
                                    </p:set>
                                    <p:animEffect transition="in" filter="fade">
                                      <p:cBhvr>
                                        <p:cTn id="68" dur="1000"/>
                                        <p:tgtEl>
                                          <p:spTgt spid="12309"/>
                                        </p:tgtEl>
                                      </p:cBhvr>
                                    </p:animEffect>
                                    <p:anim calcmode="lin" valueType="num">
                                      <p:cBhvr>
                                        <p:cTn id="69" dur="1000" fill="hold"/>
                                        <p:tgtEl>
                                          <p:spTgt spid="12309"/>
                                        </p:tgtEl>
                                        <p:attrNameLst>
                                          <p:attrName>ppt_x</p:attrName>
                                        </p:attrNameLst>
                                      </p:cBhvr>
                                      <p:tavLst>
                                        <p:tav tm="0">
                                          <p:val>
                                            <p:strVal val="#ppt_x"/>
                                          </p:val>
                                        </p:tav>
                                        <p:tav tm="100000">
                                          <p:val>
                                            <p:strVal val="#ppt_x"/>
                                          </p:val>
                                        </p:tav>
                                      </p:tavLst>
                                    </p:anim>
                                    <p:anim calcmode="lin" valueType="num">
                                      <p:cBhvr>
                                        <p:cTn id="70" dur="1000" fill="hold"/>
                                        <p:tgtEl>
                                          <p:spTgt spid="1230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2310"/>
                                        </p:tgtEl>
                                        <p:attrNameLst>
                                          <p:attrName>style.visibility</p:attrName>
                                        </p:attrNameLst>
                                      </p:cBhvr>
                                      <p:to>
                                        <p:strVal val="visible"/>
                                      </p:to>
                                    </p:set>
                                    <p:animEffect transition="in" filter="fade">
                                      <p:cBhvr>
                                        <p:cTn id="73" dur="1000"/>
                                        <p:tgtEl>
                                          <p:spTgt spid="12310"/>
                                        </p:tgtEl>
                                      </p:cBhvr>
                                    </p:animEffect>
                                    <p:anim calcmode="lin" valueType="num">
                                      <p:cBhvr>
                                        <p:cTn id="74" dur="1000" fill="hold"/>
                                        <p:tgtEl>
                                          <p:spTgt spid="12310"/>
                                        </p:tgtEl>
                                        <p:attrNameLst>
                                          <p:attrName>ppt_x</p:attrName>
                                        </p:attrNameLst>
                                      </p:cBhvr>
                                      <p:tavLst>
                                        <p:tav tm="0">
                                          <p:val>
                                            <p:strVal val="#ppt_x"/>
                                          </p:val>
                                        </p:tav>
                                        <p:tav tm="100000">
                                          <p:val>
                                            <p:strVal val="#ppt_x"/>
                                          </p:val>
                                        </p:tav>
                                      </p:tavLst>
                                    </p:anim>
                                    <p:anim calcmode="lin" valueType="num">
                                      <p:cBhvr>
                                        <p:cTn id="75" dur="1000" fill="hold"/>
                                        <p:tgtEl>
                                          <p:spTgt spid="12310"/>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1000"/>
                                        <p:tgtEl>
                                          <p:spTgt spid="29"/>
                                        </p:tgtEl>
                                      </p:cBhvr>
                                    </p:animEffect>
                                    <p:anim calcmode="lin" valueType="num">
                                      <p:cBhvr>
                                        <p:cTn id="81" dur="1000" fill="hold"/>
                                        <p:tgtEl>
                                          <p:spTgt spid="29"/>
                                        </p:tgtEl>
                                        <p:attrNameLst>
                                          <p:attrName>ppt_x</p:attrName>
                                        </p:attrNameLst>
                                      </p:cBhvr>
                                      <p:tavLst>
                                        <p:tav tm="0">
                                          <p:val>
                                            <p:strVal val="#ppt_x"/>
                                          </p:val>
                                        </p:tav>
                                        <p:tav tm="100000">
                                          <p:val>
                                            <p:strVal val="#ppt_x"/>
                                          </p:val>
                                        </p:tav>
                                      </p:tavLst>
                                    </p:anim>
                                    <p:anim calcmode="lin" valueType="num">
                                      <p:cBhvr>
                                        <p:cTn id="82" dur="1000" fill="hold"/>
                                        <p:tgtEl>
                                          <p:spTgt spid="2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1000"/>
                                        <p:tgtEl>
                                          <p:spTgt spid="30"/>
                                        </p:tgtEl>
                                      </p:cBhvr>
                                    </p:animEffect>
                                    <p:anim calcmode="lin" valueType="num">
                                      <p:cBhvr>
                                        <p:cTn id="86" dur="1000" fill="hold"/>
                                        <p:tgtEl>
                                          <p:spTgt spid="30"/>
                                        </p:tgtEl>
                                        <p:attrNameLst>
                                          <p:attrName>ppt_x</p:attrName>
                                        </p:attrNameLst>
                                      </p:cBhvr>
                                      <p:tavLst>
                                        <p:tav tm="0">
                                          <p:val>
                                            <p:strVal val="#ppt_x"/>
                                          </p:val>
                                        </p:tav>
                                        <p:tav tm="100000">
                                          <p:val>
                                            <p:strVal val="#ppt_x"/>
                                          </p:val>
                                        </p:tav>
                                      </p:tavLst>
                                    </p:anim>
                                    <p:anim calcmode="lin" valueType="num">
                                      <p:cBhvr>
                                        <p:cTn id="87" dur="1000" fill="hold"/>
                                        <p:tgtEl>
                                          <p:spTgt spid="3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1000"/>
                                        <p:tgtEl>
                                          <p:spTgt spid="31"/>
                                        </p:tgtEl>
                                      </p:cBhvr>
                                    </p:animEffect>
                                    <p:anim calcmode="lin" valueType="num">
                                      <p:cBhvr>
                                        <p:cTn id="91" dur="1000" fill="hold"/>
                                        <p:tgtEl>
                                          <p:spTgt spid="31"/>
                                        </p:tgtEl>
                                        <p:attrNameLst>
                                          <p:attrName>ppt_x</p:attrName>
                                        </p:attrNameLst>
                                      </p:cBhvr>
                                      <p:tavLst>
                                        <p:tav tm="0">
                                          <p:val>
                                            <p:strVal val="#ppt_x"/>
                                          </p:val>
                                        </p:tav>
                                        <p:tav tm="100000">
                                          <p:val>
                                            <p:strVal val="#ppt_x"/>
                                          </p:val>
                                        </p:tav>
                                      </p:tavLst>
                                    </p:anim>
                                    <p:anim calcmode="lin" valueType="num">
                                      <p:cBhvr>
                                        <p:cTn id="92" dur="10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2288"/>
                                        </p:tgtEl>
                                        <p:attrNameLst>
                                          <p:attrName>style.visibility</p:attrName>
                                        </p:attrNameLst>
                                      </p:cBhvr>
                                      <p:to>
                                        <p:strVal val="visible"/>
                                      </p:to>
                                    </p:set>
                                    <p:animEffect transition="in" filter="fade">
                                      <p:cBhvr>
                                        <p:cTn id="95" dur="1000"/>
                                        <p:tgtEl>
                                          <p:spTgt spid="12288"/>
                                        </p:tgtEl>
                                      </p:cBhvr>
                                    </p:animEffect>
                                    <p:anim calcmode="lin" valueType="num">
                                      <p:cBhvr>
                                        <p:cTn id="96" dur="1000" fill="hold"/>
                                        <p:tgtEl>
                                          <p:spTgt spid="12288"/>
                                        </p:tgtEl>
                                        <p:attrNameLst>
                                          <p:attrName>ppt_x</p:attrName>
                                        </p:attrNameLst>
                                      </p:cBhvr>
                                      <p:tavLst>
                                        <p:tav tm="0">
                                          <p:val>
                                            <p:strVal val="#ppt_x"/>
                                          </p:val>
                                        </p:tav>
                                        <p:tav tm="100000">
                                          <p:val>
                                            <p:strVal val="#ppt_x"/>
                                          </p:val>
                                        </p:tav>
                                      </p:tavLst>
                                    </p:anim>
                                    <p:anim calcmode="lin" valueType="num">
                                      <p:cBhvr>
                                        <p:cTn id="97" dur="1000" fill="hold"/>
                                        <p:tgtEl>
                                          <p:spTgt spid="1228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2289"/>
                                        </p:tgtEl>
                                        <p:attrNameLst>
                                          <p:attrName>style.visibility</p:attrName>
                                        </p:attrNameLst>
                                      </p:cBhvr>
                                      <p:to>
                                        <p:strVal val="visible"/>
                                      </p:to>
                                    </p:set>
                                    <p:animEffect transition="in" filter="fade">
                                      <p:cBhvr>
                                        <p:cTn id="100" dur="1000"/>
                                        <p:tgtEl>
                                          <p:spTgt spid="12289"/>
                                        </p:tgtEl>
                                      </p:cBhvr>
                                    </p:animEffect>
                                    <p:anim calcmode="lin" valueType="num">
                                      <p:cBhvr>
                                        <p:cTn id="101" dur="1000" fill="hold"/>
                                        <p:tgtEl>
                                          <p:spTgt spid="12289"/>
                                        </p:tgtEl>
                                        <p:attrNameLst>
                                          <p:attrName>ppt_x</p:attrName>
                                        </p:attrNameLst>
                                      </p:cBhvr>
                                      <p:tavLst>
                                        <p:tav tm="0">
                                          <p:val>
                                            <p:strVal val="#ppt_x"/>
                                          </p:val>
                                        </p:tav>
                                        <p:tav tm="100000">
                                          <p:val>
                                            <p:strVal val="#ppt_x"/>
                                          </p:val>
                                        </p:tav>
                                      </p:tavLst>
                                    </p:anim>
                                    <p:anim calcmode="lin" valueType="num">
                                      <p:cBhvr>
                                        <p:cTn id="102" dur="1000" fill="hold"/>
                                        <p:tgtEl>
                                          <p:spTgt spid="12289"/>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fade">
                                      <p:cBhvr>
                                        <p:cTn id="107" dur="1000"/>
                                        <p:tgtEl>
                                          <p:spTgt spid="16"/>
                                        </p:tgtEl>
                                      </p:cBhvr>
                                    </p:animEffect>
                                    <p:anim calcmode="lin" valueType="num">
                                      <p:cBhvr>
                                        <p:cTn id="108" dur="1000" fill="hold"/>
                                        <p:tgtEl>
                                          <p:spTgt spid="16"/>
                                        </p:tgtEl>
                                        <p:attrNameLst>
                                          <p:attrName>ppt_x</p:attrName>
                                        </p:attrNameLst>
                                      </p:cBhvr>
                                      <p:tavLst>
                                        <p:tav tm="0">
                                          <p:val>
                                            <p:strVal val="#ppt_x"/>
                                          </p:val>
                                        </p:tav>
                                        <p:tav tm="100000">
                                          <p:val>
                                            <p:strVal val="#ppt_x"/>
                                          </p:val>
                                        </p:tav>
                                      </p:tavLst>
                                    </p:anim>
                                    <p:anim calcmode="lin" valueType="num">
                                      <p:cBhvr>
                                        <p:cTn id="10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grpId="0" nodeType="click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fade">
                                      <p:cBhvr>
                                        <p:cTn id="114" dur="1000"/>
                                        <p:tgtEl>
                                          <p:spTgt spid="15"/>
                                        </p:tgtEl>
                                      </p:cBhvr>
                                    </p:animEffect>
                                    <p:anim calcmode="lin" valueType="num">
                                      <p:cBhvr>
                                        <p:cTn id="115" dur="1000" fill="hold"/>
                                        <p:tgtEl>
                                          <p:spTgt spid="15"/>
                                        </p:tgtEl>
                                        <p:attrNameLst>
                                          <p:attrName>ppt_x</p:attrName>
                                        </p:attrNameLst>
                                      </p:cBhvr>
                                      <p:tavLst>
                                        <p:tav tm="0">
                                          <p:val>
                                            <p:strVal val="#ppt_x"/>
                                          </p:val>
                                        </p:tav>
                                        <p:tav tm="100000">
                                          <p:val>
                                            <p:strVal val="#ppt_x"/>
                                          </p:val>
                                        </p:tav>
                                      </p:tavLst>
                                    </p:anim>
                                    <p:anim calcmode="lin" valueType="num">
                                      <p:cBhvr>
                                        <p:cTn id="1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fade">
                                      <p:cBhvr>
                                        <p:cTn id="121" dur="1000"/>
                                        <p:tgtEl>
                                          <p:spTgt spid="14"/>
                                        </p:tgtEl>
                                      </p:cBhvr>
                                    </p:animEffect>
                                    <p:anim calcmode="lin" valueType="num">
                                      <p:cBhvr>
                                        <p:cTn id="122" dur="1000" fill="hold"/>
                                        <p:tgtEl>
                                          <p:spTgt spid="14"/>
                                        </p:tgtEl>
                                        <p:attrNameLst>
                                          <p:attrName>ppt_x</p:attrName>
                                        </p:attrNameLst>
                                      </p:cBhvr>
                                      <p:tavLst>
                                        <p:tav tm="0">
                                          <p:val>
                                            <p:strVal val="#ppt_x"/>
                                          </p:val>
                                        </p:tav>
                                        <p:tav tm="100000">
                                          <p:val>
                                            <p:strVal val="#ppt_x"/>
                                          </p:val>
                                        </p:tav>
                                      </p:tavLst>
                                    </p:anim>
                                    <p:anim calcmode="lin" valueType="num">
                                      <p:cBhvr>
                                        <p:cTn id="1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13"/>
                                        </p:tgtEl>
                                        <p:attrNameLst>
                                          <p:attrName>style.visibility</p:attrName>
                                        </p:attrNameLst>
                                      </p:cBhvr>
                                      <p:to>
                                        <p:strVal val="visible"/>
                                      </p:to>
                                    </p:set>
                                    <p:animEffect transition="in" filter="fade">
                                      <p:cBhvr>
                                        <p:cTn id="128" dur="1000"/>
                                        <p:tgtEl>
                                          <p:spTgt spid="13"/>
                                        </p:tgtEl>
                                      </p:cBhvr>
                                    </p:animEffect>
                                    <p:anim calcmode="lin" valueType="num">
                                      <p:cBhvr>
                                        <p:cTn id="129" dur="1000" fill="hold"/>
                                        <p:tgtEl>
                                          <p:spTgt spid="13"/>
                                        </p:tgtEl>
                                        <p:attrNameLst>
                                          <p:attrName>ppt_x</p:attrName>
                                        </p:attrNameLst>
                                      </p:cBhvr>
                                      <p:tavLst>
                                        <p:tav tm="0">
                                          <p:val>
                                            <p:strVal val="#ppt_x"/>
                                          </p:val>
                                        </p:tav>
                                        <p:tav tm="100000">
                                          <p:val>
                                            <p:strVal val="#ppt_x"/>
                                          </p:val>
                                        </p:tav>
                                      </p:tavLst>
                                    </p:anim>
                                    <p:anim calcmode="lin" valueType="num">
                                      <p:cBhvr>
                                        <p:cTn id="1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9" grpId="0"/>
      <p:bldP spid="30" grpId="0"/>
      <p:bldP spid="31" grpId="0"/>
      <p:bldP spid="12288" grpId="0"/>
      <p:bldP spid="12289" grpId="0"/>
      <p:bldP spid="12306" grpId="0"/>
      <p:bldP spid="12307" grpId="0"/>
      <p:bldP spid="12308" grpId="0"/>
      <p:bldP spid="12309" grpId="0"/>
      <p:bldP spid="12310" grpId="0"/>
      <p:bldP spid="12311" grpId="0"/>
      <p:bldP spid="12312" grpId="0"/>
      <p:bldP spid="12313" grpId="0"/>
      <p:bldP spid="12314" grpId="0"/>
      <p:bldP spid="12315" grpId="0"/>
      <p:bldP spid="12316" grpId="0"/>
      <p:bldP spid="12317"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Atomic model</a:t>
            </a:r>
            <a:endParaRPr lang="en-AU" dirty="0"/>
          </a:p>
        </p:txBody>
      </p:sp>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6" y="1360921"/>
            <a:ext cx="3387055"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1347614"/>
            <a:ext cx="3563604" cy="27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fld id="{3652BEBB-5F4C-41B8-9603-046A418F4946}"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23</a:t>
            </a:fld>
            <a:endParaRPr lang="en-AU"/>
          </a:p>
        </p:txBody>
      </p:sp>
    </p:spTree>
    <p:extLst>
      <p:ext uri="{BB962C8B-B14F-4D97-AF65-F5344CB8AC3E}">
        <p14:creationId xmlns:p14="http://schemas.microsoft.com/office/powerpoint/2010/main" val="2745276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Mysticism / Spirituality</a:t>
            </a:r>
            <a:endParaRPr lang="en-AU" dirty="0"/>
          </a:p>
        </p:txBody>
      </p:sp>
      <p:sp>
        <p:nvSpPr>
          <p:cNvPr id="3" name="Content Placeholder 2"/>
          <p:cNvSpPr>
            <a:spLocks noGrp="1"/>
          </p:cNvSpPr>
          <p:nvPr>
            <p:ph idx="1"/>
          </p:nvPr>
        </p:nvSpPr>
        <p:spPr>
          <a:xfrm>
            <a:off x="457200" y="1200150"/>
            <a:ext cx="8435280" cy="3747864"/>
          </a:xfrm>
        </p:spPr>
        <p:txBody>
          <a:bodyPr>
            <a:normAutofit fontScale="92500" lnSpcReduction="10000"/>
          </a:bodyPr>
          <a:lstStyle/>
          <a:p>
            <a:r>
              <a:rPr lang="en-AU" sz="2400" dirty="0" smtClean="0"/>
              <a:t>The Secret Doctrine – H.P. Blavatsky</a:t>
            </a:r>
          </a:p>
          <a:p>
            <a:pPr lvl="1"/>
            <a:r>
              <a:rPr lang="en-AU" sz="2000" dirty="0" smtClean="0"/>
              <a:t>Volume I – Cosmogenesis</a:t>
            </a:r>
          </a:p>
          <a:p>
            <a:pPr lvl="1"/>
            <a:r>
              <a:rPr lang="en-AU" sz="2000" dirty="0" smtClean="0"/>
              <a:t>Volume II – Anthropogenesis</a:t>
            </a:r>
          </a:p>
          <a:p>
            <a:pPr lvl="1"/>
            <a:endParaRPr lang="en-AU" sz="2000" dirty="0" smtClean="0"/>
          </a:p>
          <a:p>
            <a:r>
              <a:rPr lang="en-AU" sz="2400" dirty="0" smtClean="0"/>
              <a:t>The Stanzas of Dzyan – </a:t>
            </a:r>
            <a:r>
              <a:rPr lang="en-AU" sz="1800" dirty="0" smtClean="0"/>
              <a:t>(original in Senzar from the Atlantean era)</a:t>
            </a:r>
            <a:endParaRPr lang="en-AU" sz="2400" dirty="0" smtClean="0"/>
          </a:p>
          <a:p>
            <a:pPr lvl="1"/>
            <a:r>
              <a:rPr lang="en-AU" sz="2000" dirty="0" smtClean="0"/>
              <a:t>7 Stanzas – Cosmogenesis</a:t>
            </a:r>
          </a:p>
          <a:p>
            <a:pPr lvl="1"/>
            <a:r>
              <a:rPr lang="en-AU" sz="2000" dirty="0" smtClean="0"/>
              <a:t>12 Stanzas – Anthropogenesis</a:t>
            </a:r>
          </a:p>
          <a:p>
            <a:endParaRPr lang="en-AU" sz="2400" dirty="0" smtClean="0"/>
          </a:p>
          <a:p>
            <a:r>
              <a:rPr lang="en-AU" sz="2400" dirty="0" smtClean="0"/>
              <a:t>The Ancient Palm Leaves – </a:t>
            </a:r>
            <a:r>
              <a:rPr lang="en-AU" sz="1600" dirty="0" smtClean="0"/>
              <a:t>believed to be the most ancient manuscript on the planet, even older than humanity / our species. Contain highly ‘magnetized’ symbols and the interpretation is left to our ability to resonate.</a:t>
            </a:r>
            <a:endParaRPr lang="en-AU" sz="1800" dirty="0"/>
          </a:p>
        </p:txBody>
      </p:sp>
      <p:sp>
        <p:nvSpPr>
          <p:cNvPr id="4" name="Right Brace 3"/>
          <p:cNvSpPr/>
          <p:nvPr/>
        </p:nvSpPr>
        <p:spPr>
          <a:xfrm>
            <a:off x="4632733" y="2931790"/>
            <a:ext cx="216024" cy="538609"/>
          </a:xfrm>
          <a:prstGeom prst="rightBrace">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dirty="0"/>
          </a:p>
        </p:txBody>
      </p:sp>
      <p:sp>
        <p:nvSpPr>
          <p:cNvPr id="5" name="TextBox 4"/>
          <p:cNvSpPr txBox="1"/>
          <p:nvPr/>
        </p:nvSpPr>
        <p:spPr>
          <a:xfrm>
            <a:off x="4848757" y="2808679"/>
            <a:ext cx="4187739" cy="1569660"/>
          </a:xfrm>
          <a:prstGeom prst="rect">
            <a:avLst/>
          </a:prstGeom>
          <a:noFill/>
        </p:spPr>
        <p:txBody>
          <a:bodyPr wrap="square" rtlCol="0">
            <a:spAutoFit/>
          </a:bodyPr>
          <a:lstStyle/>
          <a:p>
            <a:r>
              <a:rPr lang="en-AU" sz="1600" dirty="0" smtClean="0">
                <a:solidFill>
                  <a:srgbClr val="FFC000"/>
                </a:solidFill>
              </a:rPr>
              <a:t>The </a:t>
            </a:r>
            <a:r>
              <a:rPr lang="en-AU" sz="1600" dirty="0" err="1">
                <a:solidFill>
                  <a:srgbClr val="FFC000"/>
                </a:solidFill>
              </a:rPr>
              <a:t>Purânas</a:t>
            </a:r>
            <a:r>
              <a:rPr lang="en-AU" sz="1600" dirty="0">
                <a:solidFill>
                  <a:srgbClr val="FFC000"/>
                </a:solidFill>
              </a:rPr>
              <a:t> in India</a:t>
            </a:r>
          </a:p>
          <a:p>
            <a:r>
              <a:rPr lang="en-AU" sz="1600" dirty="0" smtClean="0">
                <a:solidFill>
                  <a:srgbClr val="FFC000"/>
                </a:solidFill>
              </a:rPr>
              <a:t>The Tibetan Book of </a:t>
            </a:r>
            <a:r>
              <a:rPr lang="en-AU" sz="1600" dirty="0" err="1" smtClean="0">
                <a:solidFill>
                  <a:srgbClr val="FFC000"/>
                </a:solidFill>
              </a:rPr>
              <a:t>Kiu-te</a:t>
            </a:r>
            <a:endParaRPr lang="en-AU" sz="1600" dirty="0" smtClean="0">
              <a:solidFill>
                <a:srgbClr val="FFC000"/>
              </a:solidFill>
            </a:endParaRPr>
          </a:p>
          <a:p>
            <a:r>
              <a:rPr lang="en-AU" sz="1600" dirty="0" smtClean="0">
                <a:solidFill>
                  <a:srgbClr val="FFC000"/>
                </a:solidFill>
              </a:rPr>
              <a:t>Ancient Hebrew Document </a:t>
            </a:r>
            <a:r>
              <a:rPr lang="en-AU" sz="1600" dirty="0" err="1">
                <a:solidFill>
                  <a:srgbClr val="FFC000"/>
                </a:solidFill>
              </a:rPr>
              <a:t>Sefer</a:t>
            </a:r>
            <a:r>
              <a:rPr lang="en-AU" sz="1600" dirty="0">
                <a:solidFill>
                  <a:srgbClr val="FFC000"/>
                </a:solidFill>
              </a:rPr>
              <a:t> </a:t>
            </a:r>
            <a:r>
              <a:rPr lang="en-AU" sz="1600" dirty="0" err="1">
                <a:solidFill>
                  <a:srgbClr val="FFC000"/>
                </a:solidFill>
              </a:rPr>
              <a:t>Yetzirah</a:t>
            </a:r>
            <a:endParaRPr lang="en-AU" sz="1600" dirty="0" smtClean="0">
              <a:solidFill>
                <a:srgbClr val="FFC000"/>
              </a:solidFill>
            </a:endParaRPr>
          </a:p>
          <a:p>
            <a:r>
              <a:rPr lang="en-AU" sz="1600" dirty="0" smtClean="0">
                <a:solidFill>
                  <a:srgbClr val="FFC000"/>
                </a:solidFill>
              </a:rPr>
              <a:t>Sacred </a:t>
            </a:r>
            <a:r>
              <a:rPr lang="en-AU" sz="1600" dirty="0">
                <a:solidFill>
                  <a:srgbClr val="FFC000"/>
                </a:solidFill>
              </a:rPr>
              <a:t>volumes of the Egyptian </a:t>
            </a:r>
            <a:r>
              <a:rPr lang="en-AU" sz="1600" dirty="0" smtClean="0">
                <a:solidFill>
                  <a:srgbClr val="FFC000"/>
                </a:solidFill>
              </a:rPr>
              <a:t>Thoth-Hermes</a:t>
            </a:r>
          </a:p>
          <a:p>
            <a:endParaRPr lang="en-AU" sz="1600" dirty="0" smtClean="0">
              <a:solidFill>
                <a:srgbClr val="FFC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987" y="1117322"/>
            <a:ext cx="1440000"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815" y="1131590"/>
            <a:ext cx="1027977"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ate Placeholder 5"/>
          <p:cNvSpPr>
            <a:spLocks noGrp="1"/>
          </p:cNvSpPr>
          <p:nvPr>
            <p:ph type="dt" sz="half" idx="10"/>
          </p:nvPr>
        </p:nvSpPr>
        <p:spPr/>
        <p:txBody>
          <a:bodyPr/>
          <a:lstStyle/>
          <a:p>
            <a:fld id="{FAED4C13-8F87-42CD-9636-0D3F0448442F}" type="datetime3">
              <a:rPr lang="en-US" smtClean="0"/>
              <a:t>11 September 2014</a:t>
            </a:fld>
            <a:endParaRPr lang="en-AU" dirty="0"/>
          </a:p>
        </p:txBody>
      </p:sp>
      <p:sp>
        <p:nvSpPr>
          <p:cNvPr id="7" name="Footer Placeholder 6"/>
          <p:cNvSpPr>
            <a:spLocks noGrp="1"/>
          </p:cNvSpPr>
          <p:nvPr>
            <p:ph type="ftr" sz="quarter" idx="11"/>
          </p:nvPr>
        </p:nvSpPr>
        <p:spPr/>
        <p:txBody>
          <a:bodyPr/>
          <a:lstStyle/>
          <a:p>
            <a:r>
              <a:rPr lang="en-AU" dirty="0" smtClean="0"/>
              <a:t>B. Pramana</a:t>
            </a:r>
            <a:endParaRPr lang="en-AU" dirty="0"/>
          </a:p>
        </p:txBody>
      </p:sp>
      <p:sp>
        <p:nvSpPr>
          <p:cNvPr id="8" name="Slide Number Placeholder 7"/>
          <p:cNvSpPr>
            <a:spLocks noGrp="1"/>
          </p:cNvSpPr>
          <p:nvPr>
            <p:ph type="sldNum" sz="quarter" idx="12"/>
          </p:nvPr>
        </p:nvSpPr>
        <p:spPr/>
        <p:txBody>
          <a:bodyPr/>
          <a:lstStyle/>
          <a:p>
            <a:fld id="{2D91602A-80E5-4AC7-B2AD-EF587E5B2836}" type="slidenum">
              <a:rPr lang="en-AU" smtClean="0"/>
              <a:t>24</a:t>
            </a:fld>
            <a:endParaRPr lang="en-AU" dirty="0"/>
          </a:p>
        </p:txBody>
      </p:sp>
    </p:spTree>
    <p:extLst>
      <p:ext uri="{BB962C8B-B14F-4D97-AF65-F5344CB8AC3E}">
        <p14:creationId xmlns:p14="http://schemas.microsoft.com/office/powerpoint/2010/main" val="3531572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fade">
                                      <p:cBhvr>
                                        <p:cTn id="24" dur="1000"/>
                                        <p:tgtEl>
                                          <p:spTgt spid="1027"/>
                                        </p:tgtEl>
                                      </p:cBhvr>
                                    </p:animEffect>
                                    <p:anim calcmode="lin" valueType="num">
                                      <p:cBhvr>
                                        <p:cTn id="25" dur="1000" fill="hold"/>
                                        <p:tgtEl>
                                          <p:spTgt spid="1027"/>
                                        </p:tgtEl>
                                        <p:attrNameLst>
                                          <p:attrName>ppt_x</p:attrName>
                                        </p:attrNameLst>
                                      </p:cBhvr>
                                      <p:tavLst>
                                        <p:tav tm="0">
                                          <p:val>
                                            <p:strVal val="#ppt_x"/>
                                          </p:val>
                                        </p:tav>
                                        <p:tav tm="100000">
                                          <p:val>
                                            <p:strVal val="#ppt_x"/>
                                          </p:val>
                                        </p:tav>
                                      </p:tavLst>
                                    </p:anim>
                                    <p:anim calcmode="lin" valueType="num">
                                      <p:cBhvr>
                                        <p:cTn id="2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animEffect transition="in" filter="fade">
                                      <p:cBhvr>
                                        <p:cTn id="48" dur="1000"/>
                                        <p:tgtEl>
                                          <p:spTgt spid="1026"/>
                                        </p:tgtEl>
                                      </p:cBhvr>
                                    </p:animEffect>
                                    <p:anim calcmode="lin" valueType="num">
                                      <p:cBhvr>
                                        <p:cTn id="49" dur="1000" fill="hold"/>
                                        <p:tgtEl>
                                          <p:spTgt spid="1026"/>
                                        </p:tgtEl>
                                        <p:attrNameLst>
                                          <p:attrName>ppt_x</p:attrName>
                                        </p:attrNameLst>
                                      </p:cBhvr>
                                      <p:tavLst>
                                        <p:tav tm="0">
                                          <p:val>
                                            <p:strVal val="#ppt_x"/>
                                          </p:val>
                                        </p:tav>
                                        <p:tav tm="100000">
                                          <p:val>
                                            <p:strVal val="#ppt_x"/>
                                          </p:val>
                                        </p:tav>
                                      </p:tavLst>
                                    </p:anim>
                                    <p:anim calcmode="lin" valueType="num">
                                      <p:cBhvr>
                                        <p:cTn id="5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5">
                                            <p:txEl>
                                              <p:pRg st="0" end="0"/>
                                            </p:txEl>
                                          </p:spTgt>
                                        </p:tgtEl>
                                        <p:attrNameLst>
                                          <p:attrName>style.visibility</p:attrName>
                                        </p:attrNameLst>
                                      </p:cBhvr>
                                      <p:to>
                                        <p:strVal val="visible"/>
                                      </p:to>
                                    </p:set>
                                    <p:animEffect transition="in" filter="fade">
                                      <p:cBhvr>
                                        <p:cTn id="60" dur="1000"/>
                                        <p:tgtEl>
                                          <p:spTgt spid="5">
                                            <p:txEl>
                                              <p:pRg st="0" end="0"/>
                                            </p:txEl>
                                          </p:spTgt>
                                        </p:tgtEl>
                                      </p:cBhvr>
                                    </p:animEffect>
                                    <p:anim calcmode="lin" valueType="num">
                                      <p:cBhvr>
                                        <p:cTn id="6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
                                            <p:txEl>
                                              <p:pRg st="1" end="1"/>
                                            </p:txEl>
                                          </p:spTgt>
                                        </p:tgtEl>
                                        <p:attrNameLst>
                                          <p:attrName>style.visibility</p:attrName>
                                        </p:attrNameLst>
                                      </p:cBhvr>
                                      <p:to>
                                        <p:strVal val="visible"/>
                                      </p:to>
                                    </p:set>
                                    <p:animEffect transition="in" filter="fade">
                                      <p:cBhvr>
                                        <p:cTn id="67" dur="1000"/>
                                        <p:tgtEl>
                                          <p:spTgt spid="5">
                                            <p:txEl>
                                              <p:pRg st="1" end="1"/>
                                            </p:txEl>
                                          </p:spTgt>
                                        </p:tgtEl>
                                      </p:cBhvr>
                                    </p:animEffect>
                                    <p:anim calcmode="lin" valueType="num">
                                      <p:cBhvr>
                                        <p:cTn id="6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5">
                                            <p:txEl>
                                              <p:pRg st="2" end="2"/>
                                            </p:txEl>
                                          </p:spTgt>
                                        </p:tgtEl>
                                        <p:attrNameLst>
                                          <p:attrName>style.visibility</p:attrName>
                                        </p:attrNameLst>
                                      </p:cBhvr>
                                      <p:to>
                                        <p:strVal val="visible"/>
                                      </p:to>
                                    </p:set>
                                    <p:animEffect transition="in" filter="fade">
                                      <p:cBhvr>
                                        <p:cTn id="74" dur="1000"/>
                                        <p:tgtEl>
                                          <p:spTgt spid="5">
                                            <p:txEl>
                                              <p:pRg st="2" end="2"/>
                                            </p:txEl>
                                          </p:spTgt>
                                        </p:tgtEl>
                                      </p:cBhvr>
                                    </p:animEffect>
                                    <p:anim calcmode="lin" valueType="num">
                                      <p:cBhvr>
                                        <p:cTn id="7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7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5">
                                            <p:txEl>
                                              <p:pRg st="3" end="3"/>
                                            </p:txEl>
                                          </p:spTgt>
                                        </p:tgtEl>
                                        <p:attrNameLst>
                                          <p:attrName>style.visibility</p:attrName>
                                        </p:attrNameLst>
                                      </p:cBhvr>
                                      <p:to>
                                        <p:strVal val="visible"/>
                                      </p:to>
                                    </p:set>
                                    <p:animEffect transition="in" filter="fade">
                                      <p:cBhvr>
                                        <p:cTn id="81" dur="1000"/>
                                        <p:tgtEl>
                                          <p:spTgt spid="5">
                                            <p:txEl>
                                              <p:pRg st="3" end="3"/>
                                            </p:txEl>
                                          </p:spTgt>
                                        </p:tgtEl>
                                      </p:cBhvr>
                                    </p:animEffect>
                                    <p:anim calcmode="lin" valueType="num">
                                      <p:cBhvr>
                                        <p:cTn id="8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3">
                                            <p:txEl>
                                              <p:pRg st="8" end="8"/>
                                            </p:txEl>
                                          </p:spTgt>
                                        </p:tgtEl>
                                        <p:attrNameLst>
                                          <p:attrName>style.visibility</p:attrName>
                                        </p:attrNameLst>
                                      </p:cBhvr>
                                      <p:to>
                                        <p:strVal val="visible"/>
                                      </p:to>
                                    </p:set>
                                    <p:animEffect transition="in" filter="fade">
                                      <p:cBhvr>
                                        <p:cTn id="88" dur="1000"/>
                                        <p:tgtEl>
                                          <p:spTgt spid="3">
                                            <p:txEl>
                                              <p:pRg st="8" end="8"/>
                                            </p:txEl>
                                          </p:spTgt>
                                        </p:tgtEl>
                                      </p:cBhvr>
                                    </p:animEffect>
                                    <p:anim calcmode="lin" valueType="num">
                                      <p:cBhvr>
                                        <p:cTn id="8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animBg="1"/>
      <p:bldP spid="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most ancient manuscript</a:t>
            </a:r>
            <a:endParaRPr lang="en-AU"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95536" y="1797844"/>
            <a:ext cx="238125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917861" y="1639710"/>
            <a:ext cx="5760640" cy="2800767"/>
          </a:xfrm>
          <a:prstGeom prst="rect">
            <a:avLst/>
          </a:prstGeom>
        </p:spPr>
        <p:txBody>
          <a:bodyPr wrap="square">
            <a:spAutoFit/>
          </a:bodyPr>
          <a:lstStyle/>
          <a:p>
            <a:pPr marL="285750" indent="-285750">
              <a:buFont typeface="Arial" panose="020B0604020202020204" pitchFamily="34" charset="0"/>
              <a:buChar char="•"/>
            </a:pPr>
            <a:r>
              <a:rPr lang="en-AU" sz="1600" dirty="0"/>
              <a:t>“ . . . An Archaic Manuscript – a collection of palm leaves made impermeable to water, fire and air, by some specific unknown process – is before the writer’s eye.</a:t>
            </a:r>
          </a:p>
          <a:p>
            <a:pPr marL="285750" indent="-285750">
              <a:buFont typeface="Arial" panose="020B0604020202020204" pitchFamily="34" charset="0"/>
              <a:buChar char="•"/>
            </a:pPr>
            <a:r>
              <a:rPr lang="en-AU" sz="1600" dirty="0"/>
              <a:t>On the first page is an immaculate white disk within a dull back ground.</a:t>
            </a:r>
          </a:p>
          <a:p>
            <a:pPr marL="285750" indent="-285750">
              <a:buFont typeface="Arial" panose="020B0604020202020204" pitchFamily="34" charset="0"/>
              <a:buChar char="•"/>
            </a:pPr>
            <a:r>
              <a:rPr lang="en-AU" sz="1600" dirty="0"/>
              <a:t>On the following page, the same disk, but with a centre point. . . . . .</a:t>
            </a:r>
          </a:p>
          <a:p>
            <a:pPr marL="285750" indent="-285750">
              <a:buFont typeface="Arial" panose="020B0604020202020204" pitchFamily="34" charset="0"/>
              <a:buChar char="•"/>
            </a:pPr>
            <a:r>
              <a:rPr lang="en-AU" sz="1600" dirty="0"/>
              <a:t>In it’s third stage the point is transformed into a diameter. . . . . .</a:t>
            </a:r>
          </a:p>
          <a:p>
            <a:pPr marL="285750" indent="-285750">
              <a:buFont typeface="Arial" panose="020B0604020202020204" pitchFamily="34" charset="0"/>
              <a:buChar char="•"/>
            </a:pPr>
            <a:r>
              <a:rPr lang="en-AU" sz="1600" dirty="0"/>
              <a:t>When the diameter line is crossed by a vertical one, it becomes the mundane cross . . . .”</a:t>
            </a:r>
          </a:p>
        </p:txBody>
      </p:sp>
      <p:sp>
        <p:nvSpPr>
          <p:cNvPr id="5" name="Rectangle 4"/>
          <p:cNvSpPr/>
          <p:nvPr/>
        </p:nvSpPr>
        <p:spPr>
          <a:xfrm>
            <a:off x="5776746" y="4453830"/>
            <a:ext cx="2901755" cy="307777"/>
          </a:xfrm>
          <a:prstGeom prst="rect">
            <a:avLst/>
          </a:prstGeom>
        </p:spPr>
        <p:txBody>
          <a:bodyPr wrap="none">
            <a:spAutoFit/>
          </a:bodyPr>
          <a:lstStyle/>
          <a:p>
            <a:pPr algn="r"/>
            <a:r>
              <a:rPr lang="en-AU" sz="1400" i="1" dirty="0"/>
              <a:t>H.P. Blavatsky – The Secret Doctrine</a:t>
            </a:r>
          </a:p>
        </p:txBody>
      </p:sp>
      <p:sp>
        <p:nvSpPr>
          <p:cNvPr id="6" name="Rectangle 5"/>
          <p:cNvSpPr/>
          <p:nvPr/>
        </p:nvSpPr>
        <p:spPr>
          <a:xfrm>
            <a:off x="2917861" y="936662"/>
            <a:ext cx="3191899" cy="707886"/>
          </a:xfrm>
          <a:prstGeom prst="rect">
            <a:avLst/>
          </a:prstGeom>
          <a:noFill/>
        </p:spPr>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Formula</a:t>
            </a:r>
            <a:endParaRPr lang="en-US" sz="4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3" name="Date Placeholder 2"/>
          <p:cNvSpPr>
            <a:spLocks noGrp="1"/>
          </p:cNvSpPr>
          <p:nvPr>
            <p:ph type="dt" sz="half" idx="10"/>
          </p:nvPr>
        </p:nvSpPr>
        <p:spPr/>
        <p:txBody>
          <a:bodyPr/>
          <a:lstStyle/>
          <a:p>
            <a:fld id="{483985A4-171A-4FFD-9C4B-4E23B81200EC}" type="datetime3">
              <a:rPr lang="en-US" smtClean="0"/>
              <a:t>11 September 2014</a:t>
            </a:fld>
            <a:endParaRPr lang="en-AU"/>
          </a:p>
        </p:txBody>
      </p:sp>
      <p:sp>
        <p:nvSpPr>
          <p:cNvPr id="7" name="Footer Placeholder 6"/>
          <p:cNvSpPr>
            <a:spLocks noGrp="1"/>
          </p:cNvSpPr>
          <p:nvPr>
            <p:ph type="ftr" sz="quarter" idx="11"/>
          </p:nvPr>
        </p:nvSpPr>
        <p:spPr/>
        <p:txBody>
          <a:bodyPr/>
          <a:lstStyle/>
          <a:p>
            <a:r>
              <a:rPr lang="en-AU" smtClean="0"/>
              <a:t>B. Pramana</a:t>
            </a:r>
            <a:endParaRPr lang="en-AU"/>
          </a:p>
        </p:txBody>
      </p:sp>
      <p:sp>
        <p:nvSpPr>
          <p:cNvPr id="8" name="Slide Number Placeholder 7"/>
          <p:cNvSpPr>
            <a:spLocks noGrp="1"/>
          </p:cNvSpPr>
          <p:nvPr>
            <p:ph type="sldNum" sz="quarter" idx="12"/>
          </p:nvPr>
        </p:nvSpPr>
        <p:spPr/>
        <p:txBody>
          <a:bodyPr/>
          <a:lstStyle/>
          <a:p>
            <a:fld id="{2D91602A-80E5-4AC7-B2AD-EF587E5B2836}" type="slidenum">
              <a:rPr lang="en-AU" smtClean="0"/>
              <a:t>25</a:t>
            </a:fld>
            <a:endParaRPr lang="en-AU"/>
          </a:p>
        </p:txBody>
      </p:sp>
    </p:spTree>
    <p:extLst>
      <p:ext uri="{BB962C8B-B14F-4D97-AF65-F5344CB8AC3E}">
        <p14:creationId xmlns:p14="http://schemas.microsoft.com/office/powerpoint/2010/main" val="3216926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1000"/>
                                        <p:tgtEl>
                                          <p:spTgt spid="4">
                                            <p:txEl>
                                              <p:pRg st="3" end="3"/>
                                            </p:txEl>
                                          </p:spTgt>
                                        </p:tgtEl>
                                      </p:cBhvr>
                                    </p:animEffect>
                                    <p:anim calcmode="lin" valueType="num">
                                      <p:cBhvr>
                                        <p:cTn id="4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animEffect transition="in" filter="fade">
                                      <p:cBhvr>
                                        <p:cTn id="49" dur="1000"/>
                                        <p:tgtEl>
                                          <p:spTgt spid="4">
                                            <p:txEl>
                                              <p:pRg st="4" end="4"/>
                                            </p:txEl>
                                          </p:spTgt>
                                        </p:tgtEl>
                                      </p:cBhvr>
                                    </p:animEffect>
                                    <p:anim calcmode="lin" valueType="num">
                                      <p:cBhvr>
                                        <p:cTn id="5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animEffect transition="in" filter="fade">
                                      <p:cBhvr>
                                        <p:cTn id="56" dur="1000"/>
                                        <p:tgtEl>
                                          <p:spTgt spid="5">
                                            <p:txEl>
                                              <p:pRg st="0" end="0"/>
                                            </p:txEl>
                                          </p:spTgt>
                                        </p:tgtEl>
                                      </p:cBhvr>
                                    </p:animEffect>
                                    <p:anim calcmode="lin" valueType="num">
                                      <p:cBhvr>
                                        <p:cTn id="5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Law of ONE</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779662"/>
            <a:ext cx="2475191" cy="2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nut 3"/>
          <p:cNvSpPr/>
          <p:nvPr/>
        </p:nvSpPr>
        <p:spPr>
          <a:xfrm>
            <a:off x="827584" y="2067694"/>
            <a:ext cx="1656184" cy="1584176"/>
          </a:xfrm>
          <a:prstGeom prst="donu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5" name="Rectangle 4"/>
          <p:cNvSpPr/>
          <p:nvPr/>
        </p:nvSpPr>
        <p:spPr>
          <a:xfrm>
            <a:off x="3203848" y="1851670"/>
            <a:ext cx="5400600" cy="1938992"/>
          </a:xfrm>
          <a:prstGeom prst="rect">
            <a:avLst/>
          </a:prstGeom>
        </p:spPr>
        <p:txBody>
          <a:bodyPr wrap="square">
            <a:spAutoFit/>
          </a:bodyPr>
          <a:lstStyle/>
          <a:p>
            <a:r>
              <a:rPr lang="en-AU" sz="2400" dirty="0"/>
              <a:t>The Circle symbolize the Source</a:t>
            </a:r>
            <a:r>
              <a:rPr lang="en-AU" sz="2400" dirty="0" smtClean="0"/>
              <a:t>,</a:t>
            </a:r>
          </a:p>
          <a:p>
            <a:r>
              <a:rPr lang="en-AU" sz="2400" dirty="0" smtClean="0"/>
              <a:t>The </a:t>
            </a:r>
            <a:r>
              <a:rPr lang="en-AU" sz="2400" dirty="0"/>
              <a:t>Absolute ONE-ness, infinite, </a:t>
            </a:r>
            <a:r>
              <a:rPr lang="en-AU" sz="2400" dirty="0" smtClean="0"/>
              <a:t>boundless without </a:t>
            </a:r>
            <a:r>
              <a:rPr lang="en-AU" sz="2400" dirty="0"/>
              <a:t>beginning nor end. </a:t>
            </a:r>
            <a:endParaRPr lang="en-AU" sz="2400" dirty="0" smtClean="0"/>
          </a:p>
          <a:p>
            <a:r>
              <a:rPr lang="en-AU" sz="2400" dirty="0" smtClean="0"/>
              <a:t>The </a:t>
            </a:r>
            <a:r>
              <a:rPr lang="en-AU" sz="2400" dirty="0"/>
              <a:t>Void </a:t>
            </a:r>
            <a:r>
              <a:rPr lang="en-AU" sz="2400" dirty="0" smtClean="0"/>
              <a:t>/ the zero, the </a:t>
            </a:r>
            <a:r>
              <a:rPr lang="en-AU" sz="2400" dirty="0"/>
              <a:t>nothing that is everything.</a:t>
            </a:r>
            <a:endParaRPr lang="en-AU" dirty="0"/>
          </a:p>
        </p:txBody>
      </p:sp>
      <p:sp>
        <p:nvSpPr>
          <p:cNvPr id="3" name="TextBox 2"/>
          <p:cNvSpPr txBox="1"/>
          <p:nvPr/>
        </p:nvSpPr>
        <p:spPr>
          <a:xfrm>
            <a:off x="3203847" y="1131590"/>
            <a:ext cx="5616625" cy="584775"/>
          </a:xfrm>
          <a:prstGeom prst="rect">
            <a:avLst/>
          </a:prstGeom>
          <a:noFill/>
        </p:spPr>
        <p:txBody>
          <a:bodyPr wrap="square" rtlCol="0">
            <a:spAutoFit/>
          </a:bodyPr>
          <a:lstStyle/>
          <a:p>
            <a:r>
              <a:rPr lang="en-AU" sz="1600" dirty="0"/>
              <a:t>On the first page is an immaculate white disk within a dull back ground</a:t>
            </a:r>
          </a:p>
        </p:txBody>
      </p:sp>
      <p:sp>
        <p:nvSpPr>
          <p:cNvPr id="6" name="Date Placeholder 5"/>
          <p:cNvSpPr>
            <a:spLocks noGrp="1"/>
          </p:cNvSpPr>
          <p:nvPr>
            <p:ph type="dt" sz="half" idx="10"/>
          </p:nvPr>
        </p:nvSpPr>
        <p:spPr/>
        <p:txBody>
          <a:bodyPr/>
          <a:lstStyle/>
          <a:p>
            <a:fld id="{C15A67A2-6853-4857-B571-035FD435062C}" type="datetime3">
              <a:rPr lang="en-US" smtClean="0"/>
              <a:t>11 September 2014</a:t>
            </a:fld>
            <a:endParaRPr lang="en-AU"/>
          </a:p>
        </p:txBody>
      </p:sp>
      <p:sp>
        <p:nvSpPr>
          <p:cNvPr id="7" name="Footer Placeholder 6"/>
          <p:cNvSpPr>
            <a:spLocks noGrp="1"/>
          </p:cNvSpPr>
          <p:nvPr>
            <p:ph type="ftr" sz="quarter" idx="11"/>
          </p:nvPr>
        </p:nvSpPr>
        <p:spPr/>
        <p:txBody>
          <a:bodyPr/>
          <a:lstStyle/>
          <a:p>
            <a:r>
              <a:rPr lang="en-AU" smtClean="0"/>
              <a:t>B. Pramana</a:t>
            </a:r>
            <a:endParaRPr lang="en-AU"/>
          </a:p>
        </p:txBody>
      </p:sp>
      <p:sp>
        <p:nvSpPr>
          <p:cNvPr id="8" name="Slide Number Placeholder 7"/>
          <p:cNvSpPr>
            <a:spLocks noGrp="1"/>
          </p:cNvSpPr>
          <p:nvPr>
            <p:ph type="sldNum" sz="quarter" idx="12"/>
          </p:nvPr>
        </p:nvSpPr>
        <p:spPr/>
        <p:txBody>
          <a:bodyPr/>
          <a:lstStyle/>
          <a:p>
            <a:fld id="{2D91602A-80E5-4AC7-B2AD-EF587E5B2836}" type="slidenum">
              <a:rPr lang="en-AU" smtClean="0"/>
              <a:t>26</a:t>
            </a:fld>
            <a:endParaRPr lang="en-AU"/>
          </a:p>
        </p:txBody>
      </p:sp>
    </p:spTree>
    <p:extLst>
      <p:ext uri="{BB962C8B-B14F-4D97-AF65-F5344CB8AC3E}">
        <p14:creationId xmlns:p14="http://schemas.microsoft.com/office/powerpoint/2010/main" val="2267619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Law of Polarization</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779662"/>
            <a:ext cx="2475191" cy="2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nut 3"/>
          <p:cNvSpPr/>
          <p:nvPr/>
        </p:nvSpPr>
        <p:spPr>
          <a:xfrm>
            <a:off x="827584" y="2067694"/>
            <a:ext cx="1656184" cy="1584176"/>
          </a:xfrm>
          <a:prstGeom prst="donu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5" name="Rectangle 4"/>
          <p:cNvSpPr/>
          <p:nvPr/>
        </p:nvSpPr>
        <p:spPr>
          <a:xfrm>
            <a:off x="3203848" y="1851670"/>
            <a:ext cx="5400600" cy="1569660"/>
          </a:xfrm>
          <a:prstGeom prst="rect">
            <a:avLst/>
          </a:prstGeom>
        </p:spPr>
        <p:txBody>
          <a:bodyPr wrap="square">
            <a:spAutoFit/>
          </a:bodyPr>
          <a:lstStyle/>
          <a:p>
            <a:r>
              <a:rPr lang="en-AU" sz="2400" dirty="0"/>
              <a:t>The appearance of the Centre Point symbolize the first </a:t>
            </a:r>
            <a:r>
              <a:rPr lang="en-AU" sz="2400" dirty="0" smtClean="0"/>
              <a:t>polarization, the </a:t>
            </a:r>
            <a:r>
              <a:rPr lang="en-AU" sz="2400" dirty="0"/>
              <a:t>point of awareness within.</a:t>
            </a:r>
          </a:p>
          <a:p>
            <a:r>
              <a:rPr lang="en-AU" sz="2400" dirty="0"/>
              <a:t>The Source becoming aware of It-Self.</a:t>
            </a:r>
          </a:p>
        </p:txBody>
      </p:sp>
      <p:sp>
        <p:nvSpPr>
          <p:cNvPr id="3" name="Flowchart: Connector 2"/>
          <p:cNvSpPr/>
          <p:nvPr/>
        </p:nvSpPr>
        <p:spPr>
          <a:xfrm flipV="1">
            <a:off x="1581345" y="2787774"/>
            <a:ext cx="148662" cy="144016"/>
          </a:xfrm>
          <a:prstGeom prst="flowChartConnector">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3203848" y="1068286"/>
            <a:ext cx="5328592" cy="584775"/>
          </a:xfrm>
          <a:prstGeom prst="rect">
            <a:avLst/>
          </a:prstGeom>
          <a:noFill/>
        </p:spPr>
        <p:txBody>
          <a:bodyPr wrap="square" rtlCol="0">
            <a:spAutoFit/>
          </a:bodyPr>
          <a:lstStyle/>
          <a:p>
            <a:r>
              <a:rPr lang="en-AU" sz="1600" dirty="0"/>
              <a:t>On the following page, the same disk, but with a centre point. . . . . .</a:t>
            </a:r>
          </a:p>
        </p:txBody>
      </p:sp>
      <p:sp>
        <p:nvSpPr>
          <p:cNvPr id="7" name="Date Placeholder 6"/>
          <p:cNvSpPr>
            <a:spLocks noGrp="1"/>
          </p:cNvSpPr>
          <p:nvPr>
            <p:ph type="dt" sz="half" idx="10"/>
          </p:nvPr>
        </p:nvSpPr>
        <p:spPr/>
        <p:txBody>
          <a:bodyPr/>
          <a:lstStyle/>
          <a:p>
            <a:fld id="{2E257BEC-3B4D-41B4-B7E0-F81B5D293C98}" type="datetime3">
              <a:rPr lang="en-US" smtClean="0"/>
              <a:t>11 September 2014</a:t>
            </a:fld>
            <a:endParaRPr lang="en-AU"/>
          </a:p>
        </p:txBody>
      </p:sp>
      <p:sp>
        <p:nvSpPr>
          <p:cNvPr id="8" name="Footer Placeholder 7"/>
          <p:cNvSpPr>
            <a:spLocks noGrp="1"/>
          </p:cNvSpPr>
          <p:nvPr>
            <p:ph type="ftr" sz="quarter" idx="11"/>
          </p:nvPr>
        </p:nvSpPr>
        <p:spPr/>
        <p:txBody>
          <a:bodyPr/>
          <a:lstStyle/>
          <a:p>
            <a:r>
              <a:rPr lang="en-AU" smtClean="0"/>
              <a:t>B. Pramana</a:t>
            </a:r>
            <a:endParaRPr lang="en-AU"/>
          </a:p>
        </p:txBody>
      </p:sp>
      <p:sp>
        <p:nvSpPr>
          <p:cNvPr id="9" name="Slide Number Placeholder 8"/>
          <p:cNvSpPr>
            <a:spLocks noGrp="1"/>
          </p:cNvSpPr>
          <p:nvPr>
            <p:ph type="sldNum" sz="quarter" idx="12"/>
          </p:nvPr>
        </p:nvSpPr>
        <p:spPr/>
        <p:txBody>
          <a:bodyPr/>
          <a:lstStyle/>
          <a:p>
            <a:fld id="{2D91602A-80E5-4AC7-B2AD-EF587E5B2836}" type="slidenum">
              <a:rPr lang="en-AU" smtClean="0"/>
              <a:t>27</a:t>
            </a:fld>
            <a:endParaRPr lang="en-AU"/>
          </a:p>
        </p:txBody>
      </p:sp>
    </p:spTree>
    <p:extLst>
      <p:ext uri="{BB962C8B-B14F-4D97-AF65-F5344CB8AC3E}">
        <p14:creationId xmlns:p14="http://schemas.microsoft.com/office/powerpoint/2010/main" val="3179129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Law of Polarization</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779662"/>
            <a:ext cx="2475191" cy="2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nut 3"/>
          <p:cNvSpPr/>
          <p:nvPr/>
        </p:nvSpPr>
        <p:spPr>
          <a:xfrm>
            <a:off x="827584" y="2067694"/>
            <a:ext cx="1656184" cy="1584176"/>
          </a:xfrm>
          <a:prstGeom prst="donut">
            <a:avLst>
              <a:gd name="adj" fmla="val 4996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 name="Flowchart: Connector 2"/>
          <p:cNvSpPr/>
          <p:nvPr/>
        </p:nvSpPr>
        <p:spPr>
          <a:xfrm flipV="1">
            <a:off x="1581345" y="2787774"/>
            <a:ext cx="148662" cy="144016"/>
          </a:xfrm>
          <a:prstGeom prst="flowChartConnector">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ounded Rectangle 6"/>
          <p:cNvSpPr/>
          <p:nvPr/>
        </p:nvSpPr>
        <p:spPr>
          <a:xfrm>
            <a:off x="827584" y="2787774"/>
            <a:ext cx="1656184" cy="14401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3203848" y="1563638"/>
            <a:ext cx="5508104" cy="2800767"/>
          </a:xfrm>
          <a:prstGeom prst="rect">
            <a:avLst/>
          </a:prstGeom>
        </p:spPr>
        <p:txBody>
          <a:bodyPr wrap="square">
            <a:spAutoFit/>
          </a:bodyPr>
          <a:lstStyle/>
          <a:p>
            <a:r>
              <a:rPr lang="en-AU" sz="1600" dirty="0" smtClean="0"/>
              <a:t>Polarizing </a:t>
            </a:r>
            <a:r>
              <a:rPr lang="en-AU" sz="1600" dirty="0"/>
              <a:t>the circle into the upper half;</a:t>
            </a:r>
          </a:p>
          <a:p>
            <a:pPr marL="285750" indent="-285750">
              <a:buFont typeface="Arial" panose="020B0604020202020204" pitchFamily="34" charset="0"/>
              <a:buChar char="•"/>
            </a:pPr>
            <a:r>
              <a:rPr lang="en-AU" sz="1600" dirty="0"/>
              <a:t>The Li, Heaven, Yang (masculine), Spirit.</a:t>
            </a:r>
          </a:p>
          <a:p>
            <a:pPr marL="285750" indent="-285750">
              <a:buFont typeface="Arial" panose="020B0604020202020204" pitchFamily="34" charset="0"/>
              <a:buChar char="•"/>
            </a:pPr>
            <a:r>
              <a:rPr lang="en-AU" sz="1600" dirty="0"/>
              <a:t>The world of no form (</a:t>
            </a:r>
            <a:r>
              <a:rPr lang="en-AU" sz="1600" dirty="0" err="1"/>
              <a:t>arupa</a:t>
            </a:r>
            <a:r>
              <a:rPr lang="en-AU" sz="1600" dirty="0"/>
              <a:t>) beyond time-space.</a:t>
            </a:r>
          </a:p>
          <a:p>
            <a:pPr marL="285750" indent="-285750">
              <a:buFont typeface="Arial" panose="020B0604020202020204" pitchFamily="34" charset="0"/>
              <a:buChar char="•"/>
            </a:pPr>
            <a:r>
              <a:rPr lang="en-AU" sz="1600" dirty="0"/>
              <a:t>The blueprint, the principles, the archetypes, the causal</a:t>
            </a:r>
          </a:p>
          <a:p>
            <a:pPr marL="285750" indent="-285750">
              <a:buFont typeface="Arial" panose="020B0604020202020204" pitchFamily="34" charset="0"/>
              <a:buChar char="•"/>
            </a:pPr>
            <a:r>
              <a:rPr lang="en-AU" sz="1600" dirty="0"/>
              <a:t>The </a:t>
            </a:r>
            <a:r>
              <a:rPr lang="en-AU" sz="1600" dirty="0" smtClean="0"/>
              <a:t>Implicate </a:t>
            </a:r>
            <a:r>
              <a:rPr lang="en-AU" sz="1600" dirty="0"/>
              <a:t>Order</a:t>
            </a:r>
            <a:r>
              <a:rPr lang="en-AU" sz="1600" dirty="0" smtClean="0"/>
              <a:t>. (Quantum realm)</a:t>
            </a:r>
            <a:endParaRPr lang="en-AU" sz="1600" dirty="0"/>
          </a:p>
          <a:p>
            <a:endParaRPr lang="en-AU" sz="1600" dirty="0"/>
          </a:p>
          <a:p>
            <a:r>
              <a:rPr lang="en-AU" sz="1600" dirty="0" smtClean="0"/>
              <a:t>and </a:t>
            </a:r>
            <a:r>
              <a:rPr lang="en-AU" sz="1600" dirty="0"/>
              <a:t>the lower half;</a:t>
            </a:r>
          </a:p>
          <a:p>
            <a:pPr marL="285750" indent="-285750">
              <a:buFont typeface="Arial" panose="020B0604020202020204" pitchFamily="34" charset="0"/>
              <a:buChar char="•"/>
            </a:pPr>
            <a:r>
              <a:rPr lang="en-AU" sz="1600" dirty="0"/>
              <a:t>The Chi, Virgin Energy, Earth, Yin (feminine), Matter </a:t>
            </a:r>
          </a:p>
          <a:p>
            <a:pPr marL="285750" indent="-285750">
              <a:buFont typeface="Arial" panose="020B0604020202020204" pitchFamily="34" charset="0"/>
              <a:buChar char="•"/>
            </a:pPr>
            <a:r>
              <a:rPr lang="en-AU" sz="1600" dirty="0"/>
              <a:t>The world of form (</a:t>
            </a:r>
            <a:r>
              <a:rPr lang="en-AU" sz="1600" dirty="0" err="1"/>
              <a:t>rupa</a:t>
            </a:r>
            <a:r>
              <a:rPr lang="en-AU" sz="1600" dirty="0"/>
              <a:t>) within time-space continuum</a:t>
            </a:r>
          </a:p>
          <a:p>
            <a:pPr marL="285750" indent="-285750">
              <a:buFont typeface="Arial" panose="020B0604020202020204" pitchFamily="34" charset="0"/>
              <a:buChar char="•"/>
            </a:pPr>
            <a:r>
              <a:rPr lang="en-AU" sz="1600" dirty="0"/>
              <a:t>The </a:t>
            </a:r>
            <a:r>
              <a:rPr lang="en-AU" sz="1600" dirty="0" smtClean="0"/>
              <a:t>manifestation </a:t>
            </a:r>
          </a:p>
          <a:p>
            <a:pPr marL="285750" indent="-285750">
              <a:buFont typeface="Arial" panose="020B0604020202020204" pitchFamily="34" charset="0"/>
              <a:buChar char="•"/>
            </a:pPr>
            <a:r>
              <a:rPr lang="en-AU" sz="1600" dirty="0" smtClean="0"/>
              <a:t>The </a:t>
            </a:r>
            <a:r>
              <a:rPr lang="en-AU" sz="1600" dirty="0"/>
              <a:t>Explicate </a:t>
            </a:r>
            <a:r>
              <a:rPr lang="en-AU" sz="1600" dirty="0" smtClean="0"/>
              <a:t>Order (Newtonian realm)</a:t>
            </a:r>
            <a:endParaRPr lang="en-AU" sz="1600" dirty="0"/>
          </a:p>
        </p:txBody>
      </p:sp>
      <p:sp>
        <p:nvSpPr>
          <p:cNvPr id="5" name="TextBox 4"/>
          <p:cNvSpPr txBox="1"/>
          <p:nvPr/>
        </p:nvSpPr>
        <p:spPr>
          <a:xfrm>
            <a:off x="3203848" y="1126594"/>
            <a:ext cx="5573694" cy="338554"/>
          </a:xfrm>
          <a:prstGeom prst="rect">
            <a:avLst/>
          </a:prstGeom>
          <a:noFill/>
        </p:spPr>
        <p:txBody>
          <a:bodyPr wrap="square" rtlCol="0">
            <a:spAutoFit/>
          </a:bodyPr>
          <a:lstStyle/>
          <a:p>
            <a:r>
              <a:rPr lang="en-AU" sz="1600" dirty="0"/>
              <a:t>In it’s third stage the point is transformed into a diameter. . </a:t>
            </a:r>
          </a:p>
        </p:txBody>
      </p:sp>
      <p:sp>
        <p:nvSpPr>
          <p:cNvPr id="6" name="Date Placeholder 5"/>
          <p:cNvSpPr>
            <a:spLocks noGrp="1"/>
          </p:cNvSpPr>
          <p:nvPr>
            <p:ph type="dt" sz="half" idx="10"/>
          </p:nvPr>
        </p:nvSpPr>
        <p:spPr/>
        <p:txBody>
          <a:bodyPr/>
          <a:lstStyle/>
          <a:p>
            <a:fld id="{1961817D-8435-4D3D-AF46-6818ED99CAD1}" type="datetime3">
              <a:rPr lang="en-US" smtClean="0"/>
              <a:t>11 September 2014</a:t>
            </a:fld>
            <a:endParaRPr lang="en-AU"/>
          </a:p>
        </p:txBody>
      </p:sp>
      <p:sp>
        <p:nvSpPr>
          <p:cNvPr id="9" name="Footer Placeholder 8"/>
          <p:cNvSpPr>
            <a:spLocks noGrp="1"/>
          </p:cNvSpPr>
          <p:nvPr>
            <p:ph type="ftr" sz="quarter" idx="11"/>
          </p:nvPr>
        </p:nvSpPr>
        <p:spPr/>
        <p:txBody>
          <a:bodyPr/>
          <a:lstStyle/>
          <a:p>
            <a:r>
              <a:rPr lang="en-AU" smtClean="0"/>
              <a:t>B. Pramana</a:t>
            </a:r>
            <a:endParaRPr lang="en-AU"/>
          </a:p>
        </p:txBody>
      </p:sp>
      <p:sp>
        <p:nvSpPr>
          <p:cNvPr id="10" name="Slide Number Placeholder 9"/>
          <p:cNvSpPr>
            <a:spLocks noGrp="1"/>
          </p:cNvSpPr>
          <p:nvPr>
            <p:ph type="sldNum" sz="quarter" idx="12"/>
          </p:nvPr>
        </p:nvSpPr>
        <p:spPr/>
        <p:txBody>
          <a:bodyPr/>
          <a:lstStyle/>
          <a:p>
            <a:fld id="{2D91602A-80E5-4AC7-B2AD-EF587E5B2836}" type="slidenum">
              <a:rPr lang="en-AU" smtClean="0"/>
              <a:t>28</a:t>
            </a:fld>
            <a:endParaRPr lang="en-AU"/>
          </a:p>
        </p:txBody>
      </p:sp>
    </p:spTree>
    <p:extLst>
      <p:ext uri="{BB962C8B-B14F-4D97-AF65-F5344CB8AC3E}">
        <p14:creationId xmlns:p14="http://schemas.microsoft.com/office/powerpoint/2010/main" val="2276610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1000"/>
                                        <p:tgtEl>
                                          <p:spTgt spid="8">
                                            <p:txEl>
                                              <p:pRg st="1" end="1"/>
                                            </p:txEl>
                                          </p:spTgt>
                                        </p:tgtEl>
                                      </p:cBhvr>
                                    </p:animEffect>
                                    <p:anim calcmode="lin" valueType="num">
                                      <p:cBhvr>
                                        <p:cTn id="2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1000"/>
                                        <p:tgtEl>
                                          <p:spTgt spid="8">
                                            <p:txEl>
                                              <p:pRg st="2" end="2"/>
                                            </p:txEl>
                                          </p:spTgt>
                                        </p:tgtEl>
                                      </p:cBhvr>
                                    </p:animEffect>
                                    <p:anim calcmode="lin" valueType="num">
                                      <p:cBhvr>
                                        <p:cTn id="3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
                                            <p:txEl>
                                              <p:pRg st="3" end="3"/>
                                            </p:txEl>
                                          </p:spTgt>
                                        </p:tgtEl>
                                        <p:attrNameLst>
                                          <p:attrName>style.visibility</p:attrName>
                                        </p:attrNameLst>
                                      </p:cBhvr>
                                      <p:to>
                                        <p:strVal val="visible"/>
                                      </p:to>
                                    </p:set>
                                    <p:animEffect transition="in" filter="fade">
                                      <p:cBhvr>
                                        <p:cTn id="36" dur="1000"/>
                                        <p:tgtEl>
                                          <p:spTgt spid="8">
                                            <p:txEl>
                                              <p:pRg st="3" end="3"/>
                                            </p:txEl>
                                          </p:spTgt>
                                        </p:tgtEl>
                                      </p:cBhvr>
                                    </p:animEffect>
                                    <p:anim calcmode="lin" valueType="num">
                                      <p:cBhvr>
                                        <p:cTn id="3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animEffect transition="in" filter="fade">
                                      <p:cBhvr>
                                        <p:cTn id="41" dur="1000"/>
                                        <p:tgtEl>
                                          <p:spTgt spid="8">
                                            <p:txEl>
                                              <p:pRg st="4" end="4"/>
                                            </p:txEl>
                                          </p:spTgt>
                                        </p:tgtEl>
                                      </p:cBhvr>
                                    </p:animEffect>
                                    <p:anim calcmode="lin" valueType="num">
                                      <p:cBhvr>
                                        <p:cTn id="4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8">
                                            <p:txEl>
                                              <p:pRg st="6" end="6"/>
                                            </p:txEl>
                                          </p:spTgt>
                                        </p:tgtEl>
                                        <p:attrNameLst>
                                          <p:attrName>style.visibility</p:attrName>
                                        </p:attrNameLst>
                                      </p:cBhvr>
                                      <p:to>
                                        <p:strVal val="visible"/>
                                      </p:to>
                                    </p:set>
                                    <p:animEffect transition="in" filter="fade">
                                      <p:cBhvr>
                                        <p:cTn id="48" dur="1000"/>
                                        <p:tgtEl>
                                          <p:spTgt spid="8">
                                            <p:txEl>
                                              <p:pRg st="6" end="6"/>
                                            </p:txEl>
                                          </p:spTgt>
                                        </p:tgtEl>
                                      </p:cBhvr>
                                    </p:animEffect>
                                    <p:anim calcmode="lin" valueType="num">
                                      <p:cBhvr>
                                        <p:cTn id="49"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8">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fade">
                                      <p:cBhvr>
                                        <p:cTn id="53" dur="1000"/>
                                        <p:tgtEl>
                                          <p:spTgt spid="8">
                                            <p:txEl>
                                              <p:pRg st="7" end="7"/>
                                            </p:txEl>
                                          </p:spTgt>
                                        </p:tgtEl>
                                      </p:cBhvr>
                                    </p:animEffect>
                                    <p:anim calcmode="lin" valueType="num">
                                      <p:cBhvr>
                                        <p:cTn id="54"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8">
                                            <p:txEl>
                                              <p:pRg st="7" end="7"/>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8">
                                            <p:txEl>
                                              <p:pRg st="8" end="8"/>
                                            </p:txEl>
                                          </p:spTgt>
                                        </p:tgtEl>
                                        <p:attrNameLst>
                                          <p:attrName>style.visibility</p:attrName>
                                        </p:attrNameLst>
                                      </p:cBhvr>
                                      <p:to>
                                        <p:strVal val="visible"/>
                                      </p:to>
                                    </p:set>
                                    <p:animEffect transition="in" filter="fade">
                                      <p:cBhvr>
                                        <p:cTn id="58" dur="1000"/>
                                        <p:tgtEl>
                                          <p:spTgt spid="8">
                                            <p:txEl>
                                              <p:pRg st="8" end="8"/>
                                            </p:txEl>
                                          </p:spTgt>
                                        </p:tgtEl>
                                      </p:cBhvr>
                                    </p:animEffect>
                                    <p:anim calcmode="lin" valueType="num">
                                      <p:cBhvr>
                                        <p:cTn id="5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8">
                                            <p:txEl>
                                              <p:pRg st="8" end="8"/>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8">
                                            <p:txEl>
                                              <p:pRg st="9" end="9"/>
                                            </p:txEl>
                                          </p:spTgt>
                                        </p:tgtEl>
                                        <p:attrNameLst>
                                          <p:attrName>style.visibility</p:attrName>
                                        </p:attrNameLst>
                                      </p:cBhvr>
                                      <p:to>
                                        <p:strVal val="visible"/>
                                      </p:to>
                                    </p:set>
                                    <p:animEffect transition="in" filter="fade">
                                      <p:cBhvr>
                                        <p:cTn id="63" dur="1000"/>
                                        <p:tgtEl>
                                          <p:spTgt spid="8">
                                            <p:txEl>
                                              <p:pRg st="9" end="9"/>
                                            </p:txEl>
                                          </p:spTgt>
                                        </p:tgtEl>
                                      </p:cBhvr>
                                    </p:animEffect>
                                    <p:anim calcmode="lin" valueType="num">
                                      <p:cBhvr>
                                        <p:cTn id="64"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8">
                                            <p:txEl>
                                              <p:pRg st="9" end="9"/>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8">
                                            <p:txEl>
                                              <p:pRg st="10" end="10"/>
                                            </p:txEl>
                                          </p:spTgt>
                                        </p:tgtEl>
                                        <p:attrNameLst>
                                          <p:attrName>style.visibility</p:attrName>
                                        </p:attrNameLst>
                                      </p:cBhvr>
                                      <p:to>
                                        <p:strVal val="visible"/>
                                      </p:to>
                                    </p:set>
                                    <p:animEffect transition="in" filter="fade">
                                      <p:cBhvr>
                                        <p:cTn id="68" dur="1000"/>
                                        <p:tgtEl>
                                          <p:spTgt spid="8">
                                            <p:txEl>
                                              <p:pRg st="10" end="10"/>
                                            </p:txEl>
                                          </p:spTgt>
                                        </p:tgtEl>
                                      </p:cBhvr>
                                    </p:animEffect>
                                    <p:anim calcmode="lin" valueType="num">
                                      <p:cBhvr>
                                        <p:cTn id="69"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Law of Interaction</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779662"/>
            <a:ext cx="2475191" cy="2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nut 3"/>
          <p:cNvSpPr/>
          <p:nvPr/>
        </p:nvSpPr>
        <p:spPr>
          <a:xfrm>
            <a:off x="827584" y="2067694"/>
            <a:ext cx="1656184" cy="1584176"/>
          </a:xfrm>
          <a:prstGeom prst="donut">
            <a:avLst>
              <a:gd name="adj" fmla="val 4527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 name="Flowchart: Connector 2"/>
          <p:cNvSpPr/>
          <p:nvPr/>
        </p:nvSpPr>
        <p:spPr>
          <a:xfrm flipV="1">
            <a:off x="1581345" y="2787774"/>
            <a:ext cx="148662" cy="144016"/>
          </a:xfrm>
          <a:prstGeom prst="flowChartConnec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ounded Rectangle 6"/>
          <p:cNvSpPr/>
          <p:nvPr/>
        </p:nvSpPr>
        <p:spPr>
          <a:xfrm>
            <a:off x="827584" y="2787774"/>
            <a:ext cx="1656184" cy="14401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3131840" y="1131590"/>
            <a:ext cx="5580112" cy="584775"/>
          </a:xfrm>
          <a:prstGeom prst="rect">
            <a:avLst/>
          </a:prstGeom>
        </p:spPr>
        <p:txBody>
          <a:bodyPr wrap="square">
            <a:spAutoFit/>
          </a:bodyPr>
          <a:lstStyle/>
          <a:p>
            <a:r>
              <a:rPr lang="en-AU" sz="1600" dirty="0"/>
              <a:t>When the diameter line is crossed by a vertical one (the |), it becomes the mundane cross . . . </a:t>
            </a:r>
            <a:r>
              <a:rPr lang="en-AU" sz="1600" dirty="0" smtClean="0"/>
              <a:t>.” (the symbol of creation)</a:t>
            </a:r>
            <a:endParaRPr lang="en-AU" sz="1600" dirty="0"/>
          </a:p>
        </p:txBody>
      </p:sp>
      <p:sp>
        <p:nvSpPr>
          <p:cNvPr id="5" name="Rectangle 4"/>
          <p:cNvSpPr/>
          <p:nvPr/>
        </p:nvSpPr>
        <p:spPr>
          <a:xfrm>
            <a:off x="1581345" y="2067694"/>
            <a:ext cx="148662" cy="158417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13891" y="1906438"/>
            <a:ext cx="5400600" cy="1569660"/>
          </a:xfrm>
          <a:prstGeom prst="rect">
            <a:avLst/>
          </a:prstGeom>
        </p:spPr>
        <p:txBody>
          <a:bodyPr wrap="square">
            <a:spAutoFit/>
          </a:bodyPr>
          <a:lstStyle/>
          <a:p>
            <a:pPr marL="285750" indent="-285750">
              <a:buFont typeface="Arial" panose="020B0604020202020204" pitchFamily="34" charset="0"/>
              <a:buChar char="•"/>
            </a:pPr>
            <a:r>
              <a:rPr lang="en-AU" sz="1600" dirty="0" smtClean="0"/>
              <a:t>The </a:t>
            </a:r>
            <a:r>
              <a:rPr lang="en-AU" sz="1600" dirty="0"/>
              <a:t>Heaven /Yang (Li) impregnated the mundane egg / </a:t>
            </a:r>
            <a:r>
              <a:rPr lang="en-AU" sz="1600" dirty="0" smtClean="0"/>
              <a:t>The World </a:t>
            </a:r>
            <a:r>
              <a:rPr lang="en-AU" sz="1600" dirty="0"/>
              <a:t>/ Yin </a:t>
            </a:r>
            <a:r>
              <a:rPr lang="en-AU" sz="1600" dirty="0" smtClean="0"/>
              <a:t>(Chi)</a:t>
            </a:r>
          </a:p>
          <a:p>
            <a:pPr marL="285750" indent="-285750">
              <a:buFont typeface="Arial" panose="020B0604020202020204" pitchFamily="34" charset="0"/>
              <a:buChar char="•"/>
            </a:pPr>
            <a:r>
              <a:rPr lang="en-AU" sz="1600" dirty="0" smtClean="0"/>
              <a:t>Let there be Light!</a:t>
            </a:r>
            <a:endParaRPr lang="en-AU" sz="1600" dirty="0"/>
          </a:p>
          <a:p>
            <a:pPr marL="285750" indent="-285750">
              <a:buFont typeface="Arial" panose="020B0604020202020204" pitchFamily="34" charset="0"/>
              <a:buChar char="•"/>
            </a:pPr>
            <a:r>
              <a:rPr lang="en-AU" sz="1600" dirty="0"/>
              <a:t>The Spirit manifested into Matter</a:t>
            </a:r>
            <a:r>
              <a:rPr lang="en-AU" sz="1600" dirty="0" smtClean="0"/>
              <a:t>.</a:t>
            </a:r>
          </a:p>
          <a:p>
            <a:pPr marL="285750" indent="-285750">
              <a:buFont typeface="Arial" panose="020B0604020202020204" pitchFamily="34" charset="0"/>
              <a:buChar char="•"/>
            </a:pPr>
            <a:r>
              <a:rPr lang="en-AU" sz="1600" dirty="0" smtClean="0"/>
              <a:t>The collapse of probability waves /turns into matter.</a:t>
            </a:r>
            <a:endParaRPr lang="en-AU" sz="1600" dirty="0" smtClean="0"/>
          </a:p>
          <a:p>
            <a:pPr marL="285750" indent="-285750">
              <a:buFont typeface="Arial" panose="020B0604020202020204" pitchFamily="34" charset="0"/>
              <a:buChar char="•"/>
            </a:pPr>
            <a:r>
              <a:rPr lang="en-AU" sz="1600" dirty="0" smtClean="0"/>
              <a:t>The Implicate Order unfolded to the Explicate Order</a:t>
            </a:r>
            <a:endParaRPr lang="en-AU" sz="1600" dirty="0"/>
          </a:p>
        </p:txBody>
      </p:sp>
      <p:sp>
        <p:nvSpPr>
          <p:cNvPr id="9" name="TextBox 8"/>
          <p:cNvSpPr txBox="1"/>
          <p:nvPr/>
        </p:nvSpPr>
        <p:spPr>
          <a:xfrm>
            <a:off x="3222104" y="3476098"/>
            <a:ext cx="5489848" cy="1077218"/>
          </a:xfrm>
          <a:prstGeom prst="rect">
            <a:avLst/>
          </a:prstGeom>
          <a:noFill/>
        </p:spPr>
        <p:txBody>
          <a:bodyPr wrap="square" rtlCol="0">
            <a:spAutoFit/>
          </a:bodyPr>
          <a:lstStyle/>
          <a:p>
            <a:r>
              <a:rPr lang="en-AU" sz="1600" dirty="0" smtClean="0"/>
              <a:t>The Interaction between Spirit and Matter symbolises by the vertical axis (|)  creates Consciousness. At the same time </a:t>
            </a:r>
            <a:r>
              <a:rPr lang="en-AU" sz="1600" dirty="0"/>
              <a:t>it also polarized the ONE into Subject (the |) and Object (the surrounding).</a:t>
            </a:r>
          </a:p>
        </p:txBody>
      </p:sp>
      <p:sp>
        <p:nvSpPr>
          <p:cNvPr id="10" name="Date Placeholder 9"/>
          <p:cNvSpPr>
            <a:spLocks noGrp="1"/>
          </p:cNvSpPr>
          <p:nvPr>
            <p:ph type="dt" sz="half" idx="10"/>
          </p:nvPr>
        </p:nvSpPr>
        <p:spPr/>
        <p:txBody>
          <a:bodyPr/>
          <a:lstStyle/>
          <a:p>
            <a:fld id="{33F6C49D-B6BD-4376-BDE0-03B6AED25B56}" type="datetime3">
              <a:rPr lang="en-US" smtClean="0"/>
              <a:t>11 September 2014</a:t>
            </a:fld>
            <a:endParaRPr lang="en-AU"/>
          </a:p>
        </p:txBody>
      </p:sp>
      <p:sp>
        <p:nvSpPr>
          <p:cNvPr id="11" name="Footer Placeholder 10"/>
          <p:cNvSpPr>
            <a:spLocks noGrp="1"/>
          </p:cNvSpPr>
          <p:nvPr>
            <p:ph type="ftr" sz="quarter" idx="11"/>
          </p:nvPr>
        </p:nvSpPr>
        <p:spPr/>
        <p:txBody>
          <a:bodyPr/>
          <a:lstStyle/>
          <a:p>
            <a:r>
              <a:rPr lang="en-AU" smtClean="0"/>
              <a:t>B. Pramana</a:t>
            </a:r>
            <a:endParaRPr lang="en-AU"/>
          </a:p>
        </p:txBody>
      </p:sp>
      <p:sp>
        <p:nvSpPr>
          <p:cNvPr id="12" name="Slide Number Placeholder 11"/>
          <p:cNvSpPr>
            <a:spLocks noGrp="1"/>
          </p:cNvSpPr>
          <p:nvPr>
            <p:ph type="sldNum" sz="quarter" idx="12"/>
          </p:nvPr>
        </p:nvSpPr>
        <p:spPr/>
        <p:txBody>
          <a:bodyPr/>
          <a:lstStyle/>
          <a:p>
            <a:fld id="{2D91602A-80E5-4AC7-B2AD-EF587E5B2836}" type="slidenum">
              <a:rPr lang="en-AU" smtClean="0"/>
              <a:t>29</a:t>
            </a:fld>
            <a:endParaRPr lang="en-AU"/>
          </a:p>
        </p:txBody>
      </p:sp>
    </p:spTree>
    <p:extLst>
      <p:ext uri="{BB962C8B-B14F-4D97-AF65-F5344CB8AC3E}">
        <p14:creationId xmlns:p14="http://schemas.microsoft.com/office/powerpoint/2010/main" val="1821014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Esoteric Axis</a:t>
            </a:r>
            <a:endParaRPr lang="en-AU" dirty="0"/>
          </a:p>
        </p:txBody>
      </p:sp>
      <p:sp>
        <p:nvSpPr>
          <p:cNvPr id="3" name="Content Placeholder 2"/>
          <p:cNvSpPr>
            <a:spLocks noGrp="1"/>
          </p:cNvSpPr>
          <p:nvPr>
            <p:ph idx="1"/>
          </p:nvPr>
        </p:nvSpPr>
        <p:spPr/>
        <p:txBody>
          <a:bodyPr>
            <a:normAutofit fontScale="62500" lnSpcReduction="20000"/>
          </a:bodyPr>
          <a:lstStyle/>
          <a:p>
            <a:r>
              <a:rPr lang="en-AU" dirty="0" smtClean="0"/>
              <a:t>The | - the vertical axis symbolize the interaction between Spirit and Matter polarity.</a:t>
            </a:r>
          </a:p>
          <a:p>
            <a:r>
              <a:rPr lang="en-AU" dirty="0" smtClean="0"/>
              <a:t>It symbolize the Subject pattern, that can be anything from a simple patterns as light particle to a complex pattern as human to a Galaxy and Super Universe.</a:t>
            </a:r>
          </a:p>
          <a:p>
            <a:r>
              <a:rPr lang="en-AU" dirty="0" smtClean="0"/>
              <a:t>This interaction between Spirit and Matter creates Consciousness within the Subject pattern.</a:t>
            </a:r>
          </a:p>
          <a:p>
            <a:r>
              <a:rPr lang="en-AU" dirty="0" smtClean="0"/>
              <a:t>Degree of consciousness directly relates to the complexity of the subject patterns.</a:t>
            </a:r>
          </a:p>
          <a:p>
            <a:r>
              <a:rPr lang="en-AU" dirty="0" smtClean="0"/>
              <a:t>This law of polarization is also known as the universal law of Freewill.</a:t>
            </a:r>
          </a:p>
          <a:p>
            <a:pPr lvl="1"/>
            <a:r>
              <a:rPr lang="en-AU" dirty="0" smtClean="0"/>
              <a:t>At human level, metaphorically we can consider it as choosing  a certain colour of hat that we are wearing to experience our surroundings. Wearing a Grey coloured hat we will see the glass as half empty, while wearing rose a colour hat we will see the glass as half full.</a:t>
            </a:r>
            <a:endParaRPr lang="en-AU" dirty="0"/>
          </a:p>
        </p:txBody>
      </p:sp>
      <p:sp>
        <p:nvSpPr>
          <p:cNvPr id="4" name="Date Placeholder 3"/>
          <p:cNvSpPr>
            <a:spLocks noGrp="1"/>
          </p:cNvSpPr>
          <p:nvPr>
            <p:ph type="dt" sz="half" idx="10"/>
          </p:nvPr>
        </p:nvSpPr>
        <p:spPr/>
        <p:txBody>
          <a:bodyPr/>
          <a:lstStyle/>
          <a:p>
            <a:fld id="{8D4C252A-606E-440E-B1C5-F6EFF2AABF74}"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30</a:t>
            </a:fld>
            <a:endParaRPr lang="en-AU"/>
          </a:p>
        </p:txBody>
      </p:sp>
    </p:spTree>
    <p:extLst>
      <p:ext uri="{BB962C8B-B14F-4D97-AF65-F5344CB8AC3E}">
        <p14:creationId xmlns:p14="http://schemas.microsoft.com/office/powerpoint/2010/main" val="1980335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Exoteric Axis</a:t>
            </a:r>
            <a:endParaRPr lang="en-AU" dirty="0"/>
          </a:p>
        </p:txBody>
      </p:sp>
      <p:sp>
        <p:nvSpPr>
          <p:cNvPr id="3" name="Content Placeholder 2"/>
          <p:cNvSpPr>
            <a:spLocks noGrp="1"/>
          </p:cNvSpPr>
          <p:nvPr>
            <p:ph idx="1"/>
          </p:nvPr>
        </p:nvSpPr>
        <p:spPr/>
        <p:txBody>
          <a:bodyPr>
            <a:normAutofit fontScale="62500" lnSpcReduction="20000"/>
          </a:bodyPr>
          <a:lstStyle/>
          <a:p>
            <a:r>
              <a:rPr lang="en-AU" dirty="0" smtClean="0"/>
              <a:t>The horizontal line symbolize the interaction between the subject pattern (the |) and the surroundings – the object.</a:t>
            </a:r>
          </a:p>
          <a:p>
            <a:r>
              <a:rPr lang="en-AU" dirty="0" smtClean="0"/>
              <a:t>Due to the principle of resonance and inductions whatever the subject can perceive from the surrounding solely depends on the subject pattern itself.</a:t>
            </a:r>
          </a:p>
          <a:p>
            <a:pPr lvl="1"/>
            <a:r>
              <a:rPr lang="en-AU" dirty="0" smtClean="0"/>
              <a:t>Eyes can only perceive a certain bandwidth of light (Red to Violet)</a:t>
            </a:r>
          </a:p>
          <a:p>
            <a:pPr lvl="1"/>
            <a:r>
              <a:rPr lang="en-AU" dirty="0" smtClean="0"/>
              <a:t>Ears can only perceive a certain bandwidth of sounds (20 to 20kHz)</a:t>
            </a:r>
          </a:p>
          <a:p>
            <a:pPr lvl="1"/>
            <a:r>
              <a:rPr lang="en-AU" dirty="0" smtClean="0"/>
              <a:t>Wearing a grey coloured hat we see the glass is half empty while wearing a rose coloured hat the glass is half full etc.</a:t>
            </a:r>
          </a:p>
          <a:p>
            <a:pPr marL="457200" indent="-457200"/>
            <a:r>
              <a:rPr lang="en-AU" dirty="0"/>
              <a:t>It is possible </a:t>
            </a:r>
            <a:r>
              <a:rPr lang="en-AU" dirty="0" smtClean="0"/>
              <a:t>and even </a:t>
            </a:r>
            <a:r>
              <a:rPr lang="en-AU" dirty="0"/>
              <a:t>highly probable that there are many other Universes sharing our space without us being aware of them simply because they are vibrating beyond our resonance bandwidth</a:t>
            </a:r>
          </a:p>
          <a:p>
            <a:pPr marL="137160" indent="0">
              <a:buNone/>
            </a:pPr>
            <a:endParaRPr lang="en-AU" dirty="0" smtClean="0"/>
          </a:p>
          <a:p>
            <a:pPr marL="137160" indent="0" algn="ctr">
              <a:buNone/>
            </a:pPr>
            <a:r>
              <a:rPr lang="en-AU" sz="2600" i="1" dirty="0" smtClean="0"/>
              <a:t>“The Universe is to us as what it is only because we are as what we are.”</a:t>
            </a:r>
            <a:r>
              <a:rPr lang="en-AU" sz="2600" dirty="0" smtClean="0"/>
              <a:t> – Albert Einstein.</a:t>
            </a:r>
            <a:endParaRPr lang="en-AU" sz="2600" dirty="0"/>
          </a:p>
        </p:txBody>
      </p:sp>
      <p:sp>
        <p:nvSpPr>
          <p:cNvPr id="4" name="Date Placeholder 3"/>
          <p:cNvSpPr>
            <a:spLocks noGrp="1"/>
          </p:cNvSpPr>
          <p:nvPr>
            <p:ph type="dt" sz="half" idx="10"/>
          </p:nvPr>
        </p:nvSpPr>
        <p:spPr/>
        <p:txBody>
          <a:bodyPr/>
          <a:lstStyle/>
          <a:p>
            <a:fld id="{E1CB24DD-2126-432C-BCBC-7FBA79194E19}"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31</a:t>
            </a:fld>
            <a:endParaRPr lang="en-AU"/>
          </a:p>
        </p:txBody>
      </p:sp>
    </p:spTree>
    <p:extLst>
      <p:ext uri="{BB962C8B-B14F-4D97-AF65-F5344CB8AC3E}">
        <p14:creationId xmlns:p14="http://schemas.microsoft.com/office/powerpoint/2010/main" val="3648896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5486"/>
            <a:ext cx="8229600" cy="1152128"/>
          </a:xfrm>
        </p:spPr>
        <p:txBody>
          <a:bodyPr>
            <a:normAutofit fontScale="90000"/>
          </a:bodyPr>
          <a:lstStyle/>
          <a:p>
            <a:r>
              <a:rPr lang="en-AU" dirty="0" smtClean="0"/>
              <a:t>The principle of</a:t>
            </a:r>
            <a:br>
              <a:rPr lang="en-AU" dirty="0" smtClean="0"/>
            </a:br>
            <a:r>
              <a:rPr lang="en-AU" dirty="0" smtClean="0"/>
              <a:t>Resonance &amp; Inductions</a:t>
            </a:r>
            <a:endParaRPr lang="en-AU" dirty="0"/>
          </a:p>
        </p:txBody>
      </p:sp>
      <p:sp>
        <p:nvSpPr>
          <p:cNvPr id="5" name="TextBox 4"/>
          <p:cNvSpPr txBox="1"/>
          <p:nvPr/>
        </p:nvSpPr>
        <p:spPr>
          <a:xfrm>
            <a:off x="1331640" y="1491630"/>
            <a:ext cx="6840760" cy="2862322"/>
          </a:xfrm>
          <a:prstGeom prst="rect">
            <a:avLst/>
          </a:prstGeom>
          <a:noFill/>
        </p:spPr>
        <p:txBody>
          <a:bodyPr wrap="square" rtlCol="0">
            <a:spAutoFit/>
          </a:bodyPr>
          <a:lstStyle/>
          <a:p>
            <a:pPr marL="285750" indent="-285750">
              <a:buFont typeface="Arial" panose="020B0604020202020204" pitchFamily="34" charset="0"/>
              <a:buChar char="•"/>
            </a:pPr>
            <a:r>
              <a:rPr lang="en-AU" dirty="0" smtClean="0"/>
              <a:t>The principle of resonance postulates that interaction between patterns can only occur if they correspond to each other within a certain resonance bandwidth.</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While resonating, the induction principle underlies the interaction between the polarities, changing and modifying the patterns.</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This induction principle in turn is the fundamental cause of universal evolution.</a:t>
            </a:r>
            <a:endParaRPr lang="en-AU" dirty="0"/>
          </a:p>
        </p:txBody>
      </p:sp>
      <p:sp>
        <p:nvSpPr>
          <p:cNvPr id="3" name="Date Placeholder 2"/>
          <p:cNvSpPr>
            <a:spLocks noGrp="1"/>
          </p:cNvSpPr>
          <p:nvPr>
            <p:ph type="dt" sz="half" idx="10"/>
          </p:nvPr>
        </p:nvSpPr>
        <p:spPr/>
        <p:txBody>
          <a:bodyPr/>
          <a:lstStyle/>
          <a:p>
            <a:fld id="{DCAD22B3-10E8-474F-93D4-916A5FC157EC}"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32</a:t>
            </a:fld>
            <a:endParaRPr lang="en-AU"/>
          </a:p>
        </p:txBody>
      </p:sp>
    </p:spTree>
    <p:extLst>
      <p:ext uri="{BB962C8B-B14F-4D97-AF65-F5344CB8AC3E}">
        <p14:creationId xmlns:p14="http://schemas.microsoft.com/office/powerpoint/2010/main" val="2790683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Galaxy formation</a:t>
            </a:r>
            <a:endParaRPr lang="en-AU"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04241" y="1200150"/>
            <a:ext cx="5535518" cy="353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fld id="{2C56557A-739C-45B1-9FEB-E4EF077055E2}"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33</a:t>
            </a:fld>
            <a:endParaRPr lang="en-AU"/>
          </a:p>
        </p:txBody>
      </p:sp>
    </p:spTree>
    <p:extLst>
      <p:ext uri="{BB962C8B-B14F-4D97-AF65-F5344CB8AC3E}">
        <p14:creationId xmlns:p14="http://schemas.microsoft.com/office/powerpoint/2010/main" val="1061164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Vortex</a:t>
            </a:r>
            <a:endParaRPr lang="en-AU"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545335" y="1200150"/>
            <a:ext cx="4053330" cy="353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fld id="{9C430B96-41D7-42C0-B5DF-96F41BDDB971}"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34</a:t>
            </a:fld>
            <a:endParaRPr lang="en-AU"/>
          </a:p>
        </p:txBody>
      </p:sp>
    </p:spTree>
    <p:extLst>
      <p:ext uri="{BB962C8B-B14F-4D97-AF65-F5344CB8AC3E}">
        <p14:creationId xmlns:p14="http://schemas.microsoft.com/office/powerpoint/2010/main" val="877807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Torus</a:t>
            </a:r>
            <a:endParaRPr lang="en-AU" dirty="0"/>
          </a:p>
        </p:txBody>
      </p:sp>
      <p:sp>
        <p:nvSpPr>
          <p:cNvPr id="3" name="Date Placeholder 2"/>
          <p:cNvSpPr>
            <a:spLocks noGrp="1"/>
          </p:cNvSpPr>
          <p:nvPr>
            <p:ph type="dt" sz="half" idx="10"/>
          </p:nvPr>
        </p:nvSpPr>
        <p:spPr/>
        <p:txBody>
          <a:bodyPr/>
          <a:lstStyle/>
          <a:p>
            <a:fld id="{45F1606B-94FD-4D88-8791-02F36025075E}"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35</a:t>
            </a:fld>
            <a:endParaRPr lang="en-AU"/>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9657" y="1030719"/>
            <a:ext cx="6284686" cy="3534229"/>
          </a:xfrm>
          <a:prstGeom prst="rect">
            <a:avLst/>
          </a:prstGeom>
        </p:spPr>
      </p:pic>
    </p:spTree>
    <p:extLst>
      <p:ext uri="{BB962C8B-B14F-4D97-AF65-F5344CB8AC3E}">
        <p14:creationId xmlns:p14="http://schemas.microsoft.com/office/powerpoint/2010/main" val="4112455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ANU</a:t>
            </a:r>
            <a:endParaRPr lang="en-AU"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91680" y="1059582"/>
            <a:ext cx="579120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27584" y="4376616"/>
            <a:ext cx="7558479" cy="369332"/>
          </a:xfrm>
          <a:prstGeom prst="rect">
            <a:avLst/>
          </a:prstGeom>
          <a:noFill/>
        </p:spPr>
        <p:txBody>
          <a:bodyPr wrap="none" rtlCol="0">
            <a:spAutoFit/>
          </a:bodyPr>
          <a:lstStyle/>
          <a:p>
            <a:r>
              <a:rPr lang="en-AU" dirty="0" smtClean="0"/>
              <a:t>As perceived clairvoyantly by C.W. </a:t>
            </a:r>
            <a:r>
              <a:rPr lang="en-AU" dirty="0" err="1" smtClean="0"/>
              <a:t>Leadbeater</a:t>
            </a:r>
            <a:r>
              <a:rPr lang="en-AU" dirty="0" smtClean="0"/>
              <a:t> – Occult Chemistry 1908</a:t>
            </a:r>
            <a:endParaRPr lang="en-AU" dirty="0"/>
          </a:p>
        </p:txBody>
      </p:sp>
      <p:sp>
        <p:nvSpPr>
          <p:cNvPr id="4" name="Date Placeholder 3"/>
          <p:cNvSpPr>
            <a:spLocks noGrp="1"/>
          </p:cNvSpPr>
          <p:nvPr>
            <p:ph type="dt" sz="half" idx="10"/>
          </p:nvPr>
        </p:nvSpPr>
        <p:spPr/>
        <p:txBody>
          <a:bodyPr/>
          <a:lstStyle/>
          <a:p>
            <a:fld id="{1807242F-2577-43BB-BC11-85DDC7158681}"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36</a:t>
            </a:fld>
            <a:endParaRPr lang="en-AU"/>
          </a:p>
        </p:txBody>
      </p:sp>
    </p:spTree>
    <p:extLst>
      <p:ext uri="{BB962C8B-B14F-4D97-AF65-F5344CB8AC3E}">
        <p14:creationId xmlns:p14="http://schemas.microsoft.com/office/powerpoint/2010/main" val="899864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Consciousness</a:t>
            </a:r>
            <a:br>
              <a:rPr lang="en-AU" dirty="0" smtClean="0"/>
            </a:br>
            <a:r>
              <a:rPr lang="en-AU" dirty="0" smtClean="0"/>
              <a:t>Spirit – Matter Interaction</a:t>
            </a:r>
            <a:endParaRPr lang="en-AU" dirty="0"/>
          </a:p>
        </p:txBody>
      </p:sp>
      <p:cxnSp>
        <p:nvCxnSpPr>
          <p:cNvPr id="5" name="Straight Connector 4"/>
          <p:cNvCxnSpPr/>
          <p:nvPr/>
        </p:nvCxnSpPr>
        <p:spPr>
          <a:xfrm>
            <a:off x="4572000" y="1491630"/>
            <a:ext cx="0" cy="2952328"/>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72072" y="2783128"/>
            <a:ext cx="1681871" cy="369332"/>
          </a:xfrm>
          <a:prstGeom prst="rect">
            <a:avLst/>
          </a:prstGeom>
          <a:noFill/>
        </p:spPr>
        <p:txBody>
          <a:bodyPr wrap="none" rtlCol="0">
            <a:spAutoFit/>
          </a:bodyPr>
          <a:lstStyle/>
          <a:p>
            <a:r>
              <a:rPr lang="en-AU" dirty="0" smtClean="0"/>
              <a:t>Consciousness</a:t>
            </a:r>
            <a:endParaRPr lang="en-AU" dirty="0"/>
          </a:p>
        </p:txBody>
      </p:sp>
      <p:sp>
        <p:nvSpPr>
          <p:cNvPr id="7" name="TextBox 6"/>
          <p:cNvSpPr txBox="1"/>
          <p:nvPr/>
        </p:nvSpPr>
        <p:spPr>
          <a:xfrm>
            <a:off x="1772071" y="3651870"/>
            <a:ext cx="2148345" cy="369332"/>
          </a:xfrm>
          <a:prstGeom prst="rect">
            <a:avLst/>
          </a:prstGeom>
          <a:noFill/>
        </p:spPr>
        <p:txBody>
          <a:bodyPr wrap="none" rtlCol="0">
            <a:spAutoFit/>
          </a:bodyPr>
          <a:lstStyle/>
          <a:p>
            <a:r>
              <a:rPr lang="en-AU" dirty="0" smtClean="0"/>
              <a:t>Sub-Consciousness</a:t>
            </a:r>
            <a:endParaRPr lang="en-AU" dirty="0"/>
          </a:p>
        </p:txBody>
      </p:sp>
      <p:sp>
        <p:nvSpPr>
          <p:cNvPr id="8" name="TextBox 7"/>
          <p:cNvSpPr txBox="1"/>
          <p:nvPr/>
        </p:nvSpPr>
        <p:spPr>
          <a:xfrm>
            <a:off x="1772072" y="1851670"/>
            <a:ext cx="2073003" cy="369332"/>
          </a:xfrm>
          <a:prstGeom prst="rect">
            <a:avLst/>
          </a:prstGeom>
          <a:noFill/>
        </p:spPr>
        <p:txBody>
          <a:bodyPr wrap="none" rtlCol="0">
            <a:spAutoFit/>
          </a:bodyPr>
          <a:lstStyle/>
          <a:p>
            <a:r>
              <a:rPr lang="en-AU" dirty="0" smtClean="0"/>
              <a:t>Un-Consciousness</a:t>
            </a:r>
            <a:endParaRPr lang="en-AU" dirty="0"/>
          </a:p>
        </p:txBody>
      </p:sp>
      <p:sp>
        <p:nvSpPr>
          <p:cNvPr id="9" name="TextBox 8"/>
          <p:cNvSpPr txBox="1"/>
          <p:nvPr/>
        </p:nvSpPr>
        <p:spPr>
          <a:xfrm>
            <a:off x="4198339" y="1157268"/>
            <a:ext cx="747320" cy="369332"/>
          </a:xfrm>
          <a:prstGeom prst="rect">
            <a:avLst/>
          </a:prstGeom>
          <a:noFill/>
        </p:spPr>
        <p:txBody>
          <a:bodyPr wrap="none" rtlCol="0">
            <a:spAutoFit/>
          </a:bodyPr>
          <a:lstStyle/>
          <a:p>
            <a:r>
              <a:rPr lang="en-AU" dirty="0" smtClean="0"/>
              <a:t>Spirit</a:t>
            </a:r>
            <a:endParaRPr lang="en-AU" dirty="0"/>
          </a:p>
        </p:txBody>
      </p:sp>
      <p:sp>
        <p:nvSpPr>
          <p:cNvPr id="10" name="TextBox 9"/>
          <p:cNvSpPr txBox="1"/>
          <p:nvPr/>
        </p:nvSpPr>
        <p:spPr>
          <a:xfrm>
            <a:off x="4136624" y="4558458"/>
            <a:ext cx="870751" cy="369332"/>
          </a:xfrm>
          <a:prstGeom prst="rect">
            <a:avLst/>
          </a:prstGeom>
          <a:noFill/>
        </p:spPr>
        <p:txBody>
          <a:bodyPr wrap="none" rtlCol="0">
            <a:spAutoFit/>
          </a:bodyPr>
          <a:lstStyle/>
          <a:p>
            <a:r>
              <a:rPr lang="en-AU" dirty="0" smtClean="0"/>
              <a:t>Matter</a:t>
            </a:r>
            <a:endParaRPr lang="en-AU" dirty="0"/>
          </a:p>
        </p:txBody>
      </p:sp>
      <p:sp>
        <p:nvSpPr>
          <p:cNvPr id="11" name="TextBox 10"/>
          <p:cNvSpPr txBox="1"/>
          <p:nvPr/>
        </p:nvSpPr>
        <p:spPr>
          <a:xfrm>
            <a:off x="5007375" y="2506129"/>
            <a:ext cx="1242648" cy="923330"/>
          </a:xfrm>
          <a:prstGeom prst="rect">
            <a:avLst/>
          </a:prstGeom>
          <a:noFill/>
        </p:spPr>
        <p:txBody>
          <a:bodyPr wrap="none" rtlCol="0">
            <a:spAutoFit/>
          </a:bodyPr>
          <a:lstStyle/>
          <a:p>
            <a:r>
              <a:rPr lang="en-AU" dirty="0" smtClean="0"/>
              <a:t>Mental</a:t>
            </a:r>
          </a:p>
          <a:p>
            <a:r>
              <a:rPr lang="en-AU" dirty="0" smtClean="0"/>
              <a:t>Emotional</a:t>
            </a:r>
          </a:p>
          <a:p>
            <a:r>
              <a:rPr lang="en-AU" dirty="0" smtClean="0"/>
              <a:t>Physical</a:t>
            </a:r>
            <a:endParaRPr lang="en-AU" dirty="0"/>
          </a:p>
        </p:txBody>
      </p:sp>
      <p:sp>
        <p:nvSpPr>
          <p:cNvPr id="13" name="Rectangle 12"/>
          <p:cNvSpPr/>
          <p:nvPr/>
        </p:nvSpPr>
        <p:spPr>
          <a:xfrm>
            <a:off x="4427983" y="2567104"/>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p:cNvSpPr/>
          <p:nvPr/>
        </p:nvSpPr>
        <p:spPr>
          <a:xfrm>
            <a:off x="4427984" y="2859782"/>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p:cNvSpPr/>
          <p:nvPr/>
        </p:nvSpPr>
        <p:spPr>
          <a:xfrm>
            <a:off x="4427984" y="3152460"/>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7" name="Straight Arrow Connector 16"/>
          <p:cNvCxnSpPr>
            <a:stCxn id="6" idx="3"/>
            <a:endCxn id="13" idx="1"/>
          </p:cNvCxnSpPr>
          <p:nvPr/>
        </p:nvCxnSpPr>
        <p:spPr>
          <a:xfrm flipV="1">
            <a:off x="3453943" y="2675116"/>
            <a:ext cx="974040" cy="29267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6" idx="3"/>
            <a:endCxn id="14" idx="1"/>
          </p:cNvCxnSpPr>
          <p:nvPr/>
        </p:nvCxnSpPr>
        <p:spPr>
          <a:xfrm>
            <a:off x="3453943" y="2967794"/>
            <a:ext cx="974041" cy="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3"/>
            <a:endCxn id="15" idx="1"/>
          </p:cNvCxnSpPr>
          <p:nvPr/>
        </p:nvCxnSpPr>
        <p:spPr>
          <a:xfrm>
            <a:off x="3453943" y="2967794"/>
            <a:ext cx="974041" cy="29267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6" name="Right Brace 25"/>
          <p:cNvSpPr/>
          <p:nvPr/>
        </p:nvSpPr>
        <p:spPr>
          <a:xfrm>
            <a:off x="6444208" y="2506129"/>
            <a:ext cx="216024" cy="923330"/>
          </a:xfrm>
          <a:prstGeom prst="rightBrace">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7" name="TextBox 26"/>
          <p:cNvSpPr txBox="1"/>
          <p:nvPr/>
        </p:nvSpPr>
        <p:spPr>
          <a:xfrm>
            <a:off x="7020273" y="2506129"/>
            <a:ext cx="1584175" cy="923330"/>
          </a:xfrm>
          <a:prstGeom prst="rect">
            <a:avLst/>
          </a:prstGeom>
          <a:noFill/>
        </p:spPr>
        <p:txBody>
          <a:bodyPr wrap="square" rtlCol="0">
            <a:spAutoFit/>
          </a:bodyPr>
          <a:lstStyle/>
          <a:p>
            <a:pPr algn="ctr"/>
            <a:r>
              <a:rPr lang="en-AU" dirty="0" smtClean="0"/>
              <a:t>Focus of awareness</a:t>
            </a:r>
          </a:p>
          <a:p>
            <a:pPr algn="ctr"/>
            <a:r>
              <a:rPr lang="en-AU" dirty="0" smtClean="0"/>
              <a:t>(centre point)</a:t>
            </a:r>
            <a:endParaRPr lang="en-AU" dirty="0"/>
          </a:p>
        </p:txBody>
      </p:sp>
      <p:sp>
        <p:nvSpPr>
          <p:cNvPr id="3" name="Date Placeholder 2"/>
          <p:cNvSpPr>
            <a:spLocks noGrp="1"/>
          </p:cNvSpPr>
          <p:nvPr>
            <p:ph type="dt" sz="half" idx="10"/>
          </p:nvPr>
        </p:nvSpPr>
        <p:spPr/>
        <p:txBody>
          <a:bodyPr/>
          <a:lstStyle/>
          <a:p>
            <a:fld id="{7D5EAE5A-8E1D-49D2-96D5-23E18867B464}"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12" name="Slide Number Placeholder 11"/>
          <p:cNvSpPr>
            <a:spLocks noGrp="1"/>
          </p:cNvSpPr>
          <p:nvPr>
            <p:ph type="sldNum" sz="quarter" idx="12"/>
          </p:nvPr>
        </p:nvSpPr>
        <p:spPr/>
        <p:txBody>
          <a:bodyPr/>
          <a:lstStyle/>
          <a:p>
            <a:fld id="{2D91602A-80E5-4AC7-B2AD-EF587E5B2836}" type="slidenum">
              <a:rPr lang="en-AU" smtClean="0"/>
              <a:t>37</a:t>
            </a:fld>
            <a:endParaRPr lang="en-AU"/>
          </a:p>
        </p:txBody>
      </p:sp>
    </p:spTree>
    <p:extLst>
      <p:ext uri="{BB962C8B-B14F-4D97-AF65-F5344CB8AC3E}">
        <p14:creationId xmlns:p14="http://schemas.microsoft.com/office/powerpoint/2010/main" val="3212365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100" dirty="0" smtClean="0"/>
              <a:t>Human as superimposed energy circuits</a:t>
            </a:r>
            <a:endParaRPr lang="en-AU" dirty="0"/>
          </a:p>
        </p:txBody>
      </p:sp>
      <p:pic>
        <p:nvPicPr>
          <p:cNvPr id="1126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411760" y="987574"/>
            <a:ext cx="4242435" cy="386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fld id="{B18FA677-E025-4574-8835-0636C625BBE2}"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38</a:t>
            </a:fld>
            <a:endParaRPr lang="en-AU"/>
          </a:p>
        </p:txBody>
      </p:sp>
      <p:cxnSp>
        <p:nvCxnSpPr>
          <p:cNvPr id="7" name="Straight Connector 6"/>
          <p:cNvCxnSpPr/>
          <p:nvPr/>
        </p:nvCxnSpPr>
        <p:spPr>
          <a:xfrm>
            <a:off x="323528" y="2283718"/>
            <a:ext cx="83529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948264" y="2099052"/>
            <a:ext cx="1091966" cy="369332"/>
          </a:xfrm>
          <a:prstGeom prst="rect">
            <a:avLst/>
          </a:prstGeom>
          <a:noFill/>
        </p:spPr>
        <p:txBody>
          <a:bodyPr wrap="none" rtlCol="0">
            <a:spAutoFit/>
          </a:bodyPr>
          <a:lstStyle/>
          <a:p>
            <a:r>
              <a:rPr lang="en-AU" dirty="0" smtClean="0"/>
              <a:t>blockage</a:t>
            </a:r>
            <a:endParaRPr lang="en-AU" dirty="0"/>
          </a:p>
        </p:txBody>
      </p:sp>
    </p:spTree>
    <p:extLst>
      <p:ext uri="{BB962C8B-B14F-4D97-AF65-F5344CB8AC3E}">
        <p14:creationId xmlns:p14="http://schemas.microsoft.com/office/powerpoint/2010/main" val="3231027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486"/>
            <a:ext cx="8229600" cy="857250"/>
          </a:xfrm>
        </p:spPr>
        <p:txBody>
          <a:bodyPr>
            <a:normAutofit fontScale="90000"/>
          </a:bodyPr>
          <a:lstStyle/>
          <a:p>
            <a:r>
              <a:rPr lang="en-AU" sz="3600" dirty="0" smtClean="0"/>
              <a:t>Degree of Confinement / Densities</a:t>
            </a:r>
            <a:endParaRPr lang="en-AU" dirty="0"/>
          </a:p>
        </p:txBody>
      </p:sp>
      <p:sp>
        <p:nvSpPr>
          <p:cNvPr id="5" name="Rectangle 4"/>
          <p:cNvSpPr/>
          <p:nvPr/>
        </p:nvSpPr>
        <p:spPr>
          <a:xfrm>
            <a:off x="2331989" y="1491630"/>
            <a:ext cx="4824536"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accent1">
                    <a:lumMod val="50000"/>
                  </a:schemeClr>
                </a:solidFill>
              </a:rPr>
              <a:t>V</a:t>
            </a:r>
            <a:endParaRPr lang="en-AU" dirty="0">
              <a:solidFill>
                <a:schemeClr val="accent1">
                  <a:lumMod val="50000"/>
                </a:schemeClr>
              </a:solidFill>
            </a:endParaRPr>
          </a:p>
        </p:txBody>
      </p:sp>
      <p:sp>
        <p:nvSpPr>
          <p:cNvPr id="6" name="Rectangle 5"/>
          <p:cNvSpPr/>
          <p:nvPr/>
        </p:nvSpPr>
        <p:spPr>
          <a:xfrm>
            <a:off x="2800041" y="2067694"/>
            <a:ext cx="3888432" cy="57606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accent1">
                    <a:lumMod val="50000"/>
                  </a:schemeClr>
                </a:solidFill>
              </a:rPr>
              <a:t>IV</a:t>
            </a:r>
            <a:endParaRPr lang="en-AU" dirty="0">
              <a:solidFill>
                <a:schemeClr val="accent1">
                  <a:lumMod val="50000"/>
                </a:schemeClr>
              </a:solidFill>
            </a:endParaRPr>
          </a:p>
        </p:txBody>
      </p:sp>
      <p:sp>
        <p:nvSpPr>
          <p:cNvPr id="7" name="Rectangle 6"/>
          <p:cNvSpPr/>
          <p:nvPr/>
        </p:nvSpPr>
        <p:spPr>
          <a:xfrm>
            <a:off x="3232089" y="2643758"/>
            <a:ext cx="3024336" cy="576064"/>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III</a:t>
            </a:r>
            <a:endParaRPr lang="en-AU" dirty="0"/>
          </a:p>
        </p:txBody>
      </p:sp>
      <p:sp>
        <p:nvSpPr>
          <p:cNvPr id="8" name="Rectangle 7"/>
          <p:cNvSpPr/>
          <p:nvPr/>
        </p:nvSpPr>
        <p:spPr>
          <a:xfrm>
            <a:off x="3700141" y="3244737"/>
            <a:ext cx="2088232" cy="576064"/>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II</a:t>
            </a:r>
            <a:endParaRPr lang="en-AU" dirty="0"/>
          </a:p>
        </p:txBody>
      </p:sp>
      <p:sp>
        <p:nvSpPr>
          <p:cNvPr id="9" name="Rectangle 8"/>
          <p:cNvSpPr/>
          <p:nvPr/>
        </p:nvSpPr>
        <p:spPr>
          <a:xfrm>
            <a:off x="4132189" y="3820801"/>
            <a:ext cx="1224136" cy="576064"/>
          </a:xfrm>
          <a:prstGeom prst="rect">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I</a:t>
            </a:r>
            <a:endParaRPr lang="en-AU" dirty="0"/>
          </a:p>
        </p:txBody>
      </p:sp>
      <p:cxnSp>
        <p:nvCxnSpPr>
          <p:cNvPr id="11" name="Straight Connector 10"/>
          <p:cNvCxnSpPr>
            <a:stCxn id="5" idx="1"/>
          </p:cNvCxnSpPr>
          <p:nvPr/>
        </p:nvCxnSpPr>
        <p:spPr>
          <a:xfrm>
            <a:off x="2331989" y="1779662"/>
            <a:ext cx="4824536" cy="0"/>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44010" y="1548829"/>
            <a:ext cx="673582" cy="461665"/>
          </a:xfrm>
          <a:prstGeom prst="rect">
            <a:avLst/>
          </a:prstGeom>
          <a:noFill/>
        </p:spPr>
        <p:txBody>
          <a:bodyPr wrap="none" rtlCol="0">
            <a:spAutoFit/>
          </a:bodyPr>
          <a:lstStyle/>
          <a:p>
            <a:pPr algn="ctr"/>
            <a:r>
              <a:rPr lang="en-AU" sz="1200" dirty="0">
                <a:solidFill>
                  <a:schemeClr val="accent1">
                    <a:lumMod val="50000"/>
                  </a:schemeClr>
                </a:solidFill>
              </a:rPr>
              <a:t>w</a:t>
            </a:r>
            <a:r>
              <a:rPr lang="en-AU" sz="1200" dirty="0" smtClean="0">
                <a:solidFill>
                  <a:schemeClr val="accent1">
                    <a:lumMod val="50000"/>
                  </a:schemeClr>
                </a:solidFill>
              </a:rPr>
              <a:t>ave</a:t>
            </a:r>
          </a:p>
          <a:p>
            <a:pPr algn="ctr"/>
            <a:r>
              <a:rPr lang="en-AU" sz="1200" dirty="0" smtClean="0">
                <a:solidFill>
                  <a:schemeClr val="accent1">
                    <a:lumMod val="50000"/>
                  </a:schemeClr>
                </a:solidFill>
              </a:rPr>
              <a:t>photon</a:t>
            </a:r>
            <a:endParaRPr lang="en-AU" sz="1200" dirty="0">
              <a:solidFill>
                <a:schemeClr val="accent1">
                  <a:lumMod val="50000"/>
                </a:schemeClr>
              </a:solidFill>
            </a:endParaRPr>
          </a:p>
        </p:txBody>
      </p:sp>
      <p:sp>
        <p:nvSpPr>
          <p:cNvPr id="13" name="TextBox 12"/>
          <p:cNvSpPr txBox="1"/>
          <p:nvPr/>
        </p:nvSpPr>
        <p:spPr>
          <a:xfrm>
            <a:off x="6240087" y="1548829"/>
            <a:ext cx="655949" cy="461665"/>
          </a:xfrm>
          <a:prstGeom prst="rect">
            <a:avLst/>
          </a:prstGeom>
          <a:noFill/>
        </p:spPr>
        <p:txBody>
          <a:bodyPr wrap="none" rtlCol="0">
            <a:spAutoFit/>
          </a:bodyPr>
          <a:lstStyle/>
          <a:p>
            <a:pPr algn="ctr"/>
            <a:r>
              <a:rPr lang="en-AU" sz="1200" dirty="0">
                <a:solidFill>
                  <a:schemeClr val="accent1">
                    <a:lumMod val="50000"/>
                  </a:schemeClr>
                </a:solidFill>
              </a:rPr>
              <a:t>c</a:t>
            </a:r>
            <a:r>
              <a:rPr lang="en-AU" sz="1200" dirty="0" smtClean="0">
                <a:solidFill>
                  <a:schemeClr val="accent1">
                    <a:lumMod val="50000"/>
                  </a:schemeClr>
                </a:solidFill>
              </a:rPr>
              <a:t>ausal</a:t>
            </a:r>
          </a:p>
          <a:p>
            <a:pPr algn="ctr"/>
            <a:r>
              <a:rPr lang="en-AU" sz="1200" dirty="0" smtClean="0">
                <a:solidFill>
                  <a:schemeClr val="accent1">
                    <a:lumMod val="50000"/>
                  </a:schemeClr>
                </a:solidFill>
              </a:rPr>
              <a:t>mental</a:t>
            </a:r>
            <a:endParaRPr lang="en-AU" sz="1200" dirty="0">
              <a:solidFill>
                <a:schemeClr val="accent1">
                  <a:lumMod val="50000"/>
                </a:schemeClr>
              </a:solidFill>
            </a:endParaRPr>
          </a:p>
        </p:txBody>
      </p:sp>
      <p:sp>
        <p:nvSpPr>
          <p:cNvPr id="14" name="TextBox 13"/>
          <p:cNvSpPr txBox="1"/>
          <p:nvPr/>
        </p:nvSpPr>
        <p:spPr>
          <a:xfrm>
            <a:off x="5801802" y="2124893"/>
            <a:ext cx="867545" cy="461665"/>
          </a:xfrm>
          <a:prstGeom prst="rect">
            <a:avLst/>
          </a:prstGeom>
          <a:noFill/>
        </p:spPr>
        <p:txBody>
          <a:bodyPr wrap="none" rtlCol="0">
            <a:spAutoFit/>
          </a:bodyPr>
          <a:lstStyle/>
          <a:p>
            <a:pPr algn="ctr"/>
            <a:r>
              <a:rPr lang="en-AU" sz="1200" dirty="0" smtClean="0">
                <a:solidFill>
                  <a:schemeClr val="accent1">
                    <a:lumMod val="50000"/>
                  </a:schemeClr>
                </a:solidFill>
              </a:rPr>
              <a:t>astral</a:t>
            </a:r>
          </a:p>
          <a:p>
            <a:pPr algn="ctr"/>
            <a:r>
              <a:rPr lang="en-AU" sz="1200" dirty="0" smtClean="0">
                <a:solidFill>
                  <a:schemeClr val="accent1">
                    <a:lumMod val="50000"/>
                  </a:schemeClr>
                </a:solidFill>
              </a:rPr>
              <a:t>emotional</a:t>
            </a:r>
            <a:endParaRPr lang="en-AU" sz="1200" dirty="0">
              <a:solidFill>
                <a:schemeClr val="accent1">
                  <a:lumMod val="50000"/>
                </a:schemeClr>
              </a:solidFill>
            </a:endParaRPr>
          </a:p>
        </p:txBody>
      </p:sp>
      <p:sp>
        <p:nvSpPr>
          <p:cNvPr id="15" name="TextBox 14"/>
          <p:cNvSpPr txBox="1"/>
          <p:nvPr/>
        </p:nvSpPr>
        <p:spPr>
          <a:xfrm>
            <a:off x="5430545" y="2700957"/>
            <a:ext cx="805029" cy="461665"/>
          </a:xfrm>
          <a:prstGeom prst="rect">
            <a:avLst/>
          </a:prstGeom>
          <a:noFill/>
        </p:spPr>
        <p:txBody>
          <a:bodyPr wrap="none" rtlCol="0">
            <a:spAutoFit/>
          </a:bodyPr>
          <a:lstStyle/>
          <a:p>
            <a:pPr algn="ctr"/>
            <a:r>
              <a:rPr lang="en-AU" sz="1200" dirty="0" smtClean="0">
                <a:solidFill>
                  <a:schemeClr val="accent1">
                    <a:lumMod val="50000"/>
                  </a:schemeClr>
                </a:solidFill>
              </a:rPr>
              <a:t>etheric</a:t>
            </a:r>
          </a:p>
          <a:p>
            <a:pPr algn="ctr"/>
            <a:r>
              <a:rPr lang="en-AU" sz="1200" dirty="0" smtClean="0">
                <a:solidFill>
                  <a:schemeClr val="accent1">
                    <a:lumMod val="50000"/>
                  </a:schemeClr>
                </a:solidFill>
              </a:rPr>
              <a:t>energetic</a:t>
            </a:r>
            <a:endParaRPr lang="en-AU" sz="1200" dirty="0">
              <a:solidFill>
                <a:schemeClr val="accent1">
                  <a:lumMod val="50000"/>
                </a:schemeClr>
              </a:solidFill>
            </a:endParaRPr>
          </a:p>
        </p:txBody>
      </p:sp>
      <p:sp>
        <p:nvSpPr>
          <p:cNvPr id="16" name="TextBox 15"/>
          <p:cNvSpPr txBox="1"/>
          <p:nvPr/>
        </p:nvSpPr>
        <p:spPr>
          <a:xfrm>
            <a:off x="5063931" y="3301936"/>
            <a:ext cx="694421" cy="461665"/>
          </a:xfrm>
          <a:prstGeom prst="rect">
            <a:avLst/>
          </a:prstGeom>
          <a:noFill/>
        </p:spPr>
        <p:txBody>
          <a:bodyPr wrap="none" rtlCol="0">
            <a:spAutoFit/>
          </a:bodyPr>
          <a:lstStyle/>
          <a:p>
            <a:pPr algn="ctr"/>
            <a:r>
              <a:rPr lang="en-AU" sz="1200" dirty="0" smtClean="0">
                <a:solidFill>
                  <a:schemeClr val="bg1">
                    <a:lumMod val="95000"/>
                    <a:lumOff val="5000"/>
                  </a:schemeClr>
                </a:solidFill>
              </a:rPr>
              <a:t>physic</a:t>
            </a:r>
          </a:p>
          <a:p>
            <a:pPr algn="ctr"/>
            <a:r>
              <a:rPr lang="en-AU" sz="1200" dirty="0" smtClean="0">
                <a:solidFill>
                  <a:schemeClr val="bg1">
                    <a:lumMod val="95000"/>
                    <a:lumOff val="5000"/>
                  </a:schemeClr>
                </a:solidFill>
              </a:rPr>
              <a:t>organic</a:t>
            </a:r>
          </a:p>
        </p:txBody>
      </p:sp>
      <p:sp>
        <p:nvSpPr>
          <p:cNvPr id="17" name="TextBox 16"/>
          <p:cNvSpPr txBox="1"/>
          <p:nvPr/>
        </p:nvSpPr>
        <p:spPr>
          <a:xfrm>
            <a:off x="2800041" y="2124893"/>
            <a:ext cx="888385" cy="461665"/>
          </a:xfrm>
          <a:prstGeom prst="rect">
            <a:avLst/>
          </a:prstGeom>
          <a:noFill/>
        </p:spPr>
        <p:txBody>
          <a:bodyPr wrap="none" rtlCol="0">
            <a:spAutoFit/>
          </a:bodyPr>
          <a:lstStyle/>
          <a:p>
            <a:pPr algn="ctr"/>
            <a:r>
              <a:rPr lang="en-AU" sz="1200" dirty="0">
                <a:solidFill>
                  <a:schemeClr val="accent1">
                    <a:lumMod val="50000"/>
                  </a:schemeClr>
                </a:solidFill>
              </a:rPr>
              <a:t>s</a:t>
            </a:r>
            <a:r>
              <a:rPr lang="en-AU" sz="1200" dirty="0" smtClean="0">
                <a:solidFill>
                  <a:schemeClr val="accent1">
                    <a:lumMod val="50000"/>
                  </a:schemeClr>
                </a:solidFill>
              </a:rPr>
              <a:t>ubatomic</a:t>
            </a:r>
          </a:p>
          <a:p>
            <a:pPr algn="ctr"/>
            <a:r>
              <a:rPr lang="en-AU" sz="1200" dirty="0" smtClean="0">
                <a:solidFill>
                  <a:schemeClr val="accent1">
                    <a:lumMod val="50000"/>
                  </a:schemeClr>
                </a:solidFill>
              </a:rPr>
              <a:t>particles</a:t>
            </a:r>
            <a:endParaRPr lang="en-AU" sz="1200" dirty="0">
              <a:solidFill>
                <a:schemeClr val="accent1">
                  <a:lumMod val="50000"/>
                </a:schemeClr>
              </a:solidFill>
            </a:endParaRPr>
          </a:p>
        </p:txBody>
      </p:sp>
      <p:sp>
        <p:nvSpPr>
          <p:cNvPr id="18" name="TextBox 17"/>
          <p:cNvSpPr txBox="1"/>
          <p:nvPr/>
        </p:nvSpPr>
        <p:spPr>
          <a:xfrm>
            <a:off x="3232089" y="2793290"/>
            <a:ext cx="644728" cy="276999"/>
          </a:xfrm>
          <a:prstGeom prst="rect">
            <a:avLst/>
          </a:prstGeom>
          <a:noFill/>
        </p:spPr>
        <p:txBody>
          <a:bodyPr wrap="none" rtlCol="0">
            <a:spAutoFit/>
          </a:bodyPr>
          <a:lstStyle/>
          <a:p>
            <a:r>
              <a:rPr lang="en-AU" sz="1200" dirty="0" smtClean="0">
                <a:solidFill>
                  <a:schemeClr val="accent1">
                    <a:lumMod val="50000"/>
                  </a:schemeClr>
                </a:solidFill>
              </a:rPr>
              <a:t>atomic</a:t>
            </a:r>
            <a:endParaRPr lang="en-AU" sz="1200" dirty="0">
              <a:solidFill>
                <a:schemeClr val="accent1">
                  <a:lumMod val="50000"/>
                </a:schemeClr>
              </a:solidFill>
            </a:endParaRPr>
          </a:p>
        </p:txBody>
      </p:sp>
      <p:sp>
        <p:nvSpPr>
          <p:cNvPr id="19" name="TextBox 18"/>
          <p:cNvSpPr txBox="1"/>
          <p:nvPr/>
        </p:nvSpPr>
        <p:spPr>
          <a:xfrm>
            <a:off x="3688426" y="3394268"/>
            <a:ext cx="792205" cy="276999"/>
          </a:xfrm>
          <a:prstGeom prst="rect">
            <a:avLst/>
          </a:prstGeom>
          <a:noFill/>
        </p:spPr>
        <p:txBody>
          <a:bodyPr wrap="none" rtlCol="0">
            <a:spAutoFit/>
          </a:bodyPr>
          <a:lstStyle/>
          <a:p>
            <a:r>
              <a:rPr lang="en-AU" sz="1200" dirty="0" smtClean="0">
                <a:solidFill>
                  <a:schemeClr val="bg1">
                    <a:lumMod val="95000"/>
                    <a:lumOff val="5000"/>
                  </a:schemeClr>
                </a:solidFill>
              </a:rPr>
              <a:t>elements</a:t>
            </a:r>
            <a:endParaRPr lang="en-AU" sz="1200" dirty="0">
              <a:solidFill>
                <a:schemeClr val="bg1">
                  <a:lumMod val="95000"/>
                  <a:lumOff val="5000"/>
                </a:schemeClr>
              </a:solidFill>
            </a:endParaRPr>
          </a:p>
        </p:txBody>
      </p:sp>
      <p:sp>
        <p:nvSpPr>
          <p:cNvPr id="20" name="TextBox 19"/>
          <p:cNvSpPr txBox="1"/>
          <p:nvPr/>
        </p:nvSpPr>
        <p:spPr>
          <a:xfrm>
            <a:off x="2320795" y="2217226"/>
            <a:ext cx="352982" cy="369332"/>
          </a:xfrm>
          <a:prstGeom prst="rect">
            <a:avLst/>
          </a:prstGeom>
          <a:noFill/>
        </p:spPr>
        <p:txBody>
          <a:bodyPr wrap="none" rtlCol="0">
            <a:spAutoFit/>
          </a:bodyPr>
          <a:lstStyle/>
          <a:p>
            <a:r>
              <a:rPr lang="en-AU" dirty="0" smtClean="0"/>
              <a:t>K</a:t>
            </a:r>
            <a:endParaRPr lang="en-AU" dirty="0"/>
          </a:p>
        </p:txBody>
      </p:sp>
      <p:sp>
        <p:nvSpPr>
          <p:cNvPr id="21" name="TextBox 20"/>
          <p:cNvSpPr txBox="1"/>
          <p:nvPr/>
        </p:nvSpPr>
        <p:spPr>
          <a:xfrm>
            <a:off x="2800041" y="2850490"/>
            <a:ext cx="325730" cy="369332"/>
          </a:xfrm>
          <a:prstGeom prst="rect">
            <a:avLst/>
          </a:prstGeom>
          <a:noFill/>
        </p:spPr>
        <p:txBody>
          <a:bodyPr wrap="none" rtlCol="0">
            <a:spAutoFit/>
          </a:bodyPr>
          <a:lstStyle/>
          <a:p>
            <a:r>
              <a:rPr lang="en-AU" dirty="0" smtClean="0"/>
              <a:t>L</a:t>
            </a:r>
            <a:endParaRPr lang="en-AU" dirty="0"/>
          </a:p>
        </p:txBody>
      </p:sp>
      <p:sp>
        <p:nvSpPr>
          <p:cNvPr id="22" name="TextBox 21"/>
          <p:cNvSpPr txBox="1"/>
          <p:nvPr/>
        </p:nvSpPr>
        <p:spPr>
          <a:xfrm>
            <a:off x="3232089" y="3451469"/>
            <a:ext cx="402674" cy="369332"/>
          </a:xfrm>
          <a:prstGeom prst="rect">
            <a:avLst/>
          </a:prstGeom>
          <a:noFill/>
        </p:spPr>
        <p:txBody>
          <a:bodyPr wrap="none" rtlCol="0">
            <a:spAutoFit/>
          </a:bodyPr>
          <a:lstStyle/>
          <a:p>
            <a:r>
              <a:rPr lang="en-AU" dirty="0" smtClean="0"/>
              <a:t>M</a:t>
            </a:r>
            <a:endParaRPr lang="en-AU" dirty="0"/>
          </a:p>
        </p:txBody>
      </p:sp>
      <p:sp>
        <p:nvSpPr>
          <p:cNvPr id="23" name="TextBox 22"/>
          <p:cNvSpPr txBox="1"/>
          <p:nvPr/>
        </p:nvSpPr>
        <p:spPr>
          <a:xfrm>
            <a:off x="3700141" y="4027533"/>
            <a:ext cx="377026" cy="369332"/>
          </a:xfrm>
          <a:prstGeom prst="rect">
            <a:avLst/>
          </a:prstGeom>
          <a:noFill/>
        </p:spPr>
        <p:txBody>
          <a:bodyPr wrap="none" rtlCol="0">
            <a:spAutoFit/>
          </a:bodyPr>
          <a:lstStyle/>
          <a:p>
            <a:r>
              <a:rPr lang="en-AU" dirty="0" smtClean="0"/>
              <a:t>N</a:t>
            </a:r>
            <a:endParaRPr lang="en-AU" dirty="0"/>
          </a:p>
        </p:txBody>
      </p:sp>
      <p:sp>
        <p:nvSpPr>
          <p:cNvPr id="24" name="TextBox 23"/>
          <p:cNvSpPr txBox="1"/>
          <p:nvPr/>
        </p:nvSpPr>
        <p:spPr>
          <a:xfrm>
            <a:off x="5411141" y="4027533"/>
            <a:ext cx="377026" cy="369332"/>
          </a:xfrm>
          <a:prstGeom prst="rect">
            <a:avLst/>
          </a:prstGeom>
          <a:noFill/>
        </p:spPr>
        <p:txBody>
          <a:bodyPr wrap="none" rtlCol="0">
            <a:spAutoFit/>
          </a:bodyPr>
          <a:lstStyle/>
          <a:p>
            <a:r>
              <a:rPr lang="en-AU" dirty="0" smtClean="0"/>
              <a:t>N</a:t>
            </a:r>
            <a:endParaRPr lang="en-AU" dirty="0"/>
          </a:p>
        </p:txBody>
      </p:sp>
      <p:sp>
        <p:nvSpPr>
          <p:cNvPr id="25" name="TextBox 24"/>
          <p:cNvSpPr txBox="1"/>
          <p:nvPr/>
        </p:nvSpPr>
        <p:spPr>
          <a:xfrm>
            <a:off x="5890619" y="3451469"/>
            <a:ext cx="365806" cy="369332"/>
          </a:xfrm>
          <a:prstGeom prst="rect">
            <a:avLst/>
          </a:prstGeom>
          <a:noFill/>
        </p:spPr>
        <p:txBody>
          <a:bodyPr wrap="none" rtlCol="0">
            <a:spAutoFit/>
          </a:bodyPr>
          <a:lstStyle/>
          <a:p>
            <a:r>
              <a:rPr lang="en-AU" dirty="0" smtClean="0"/>
              <a:t>O</a:t>
            </a:r>
            <a:endParaRPr lang="en-AU" dirty="0"/>
          </a:p>
        </p:txBody>
      </p:sp>
      <p:sp>
        <p:nvSpPr>
          <p:cNvPr id="26" name="TextBox 25"/>
          <p:cNvSpPr txBox="1"/>
          <p:nvPr/>
        </p:nvSpPr>
        <p:spPr>
          <a:xfrm>
            <a:off x="6364345" y="2850490"/>
            <a:ext cx="324128" cy="369332"/>
          </a:xfrm>
          <a:prstGeom prst="rect">
            <a:avLst/>
          </a:prstGeom>
          <a:noFill/>
        </p:spPr>
        <p:txBody>
          <a:bodyPr wrap="none" rtlCol="0">
            <a:spAutoFit/>
          </a:bodyPr>
          <a:lstStyle/>
          <a:p>
            <a:r>
              <a:rPr lang="en-AU" dirty="0" smtClean="0"/>
              <a:t>P</a:t>
            </a:r>
            <a:endParaRPr lang="en-AU" dirty="0"/>
          </a:p>
        </p:txBody>
      </p:sp>
      <p:sp>
        <p:nvSpPr>
          <p:cNvPr id="27" name="TextBox 26"/>
          <p:cNvSpPr txBox="1"/>
          <p:nvPr/>
        </p:nvSpPr>
        <p:spPr>
          <a:xfrm>
            <a:off x="6790719" y="2274426"/>
            <a:ext cx="365806" cy="369332"/>
          </a:xfrm>
          <a:prstGeom prst="rect">
            <a:avLst/>
          </a:prstGeom>
          <a:noFill/>
        </p:spPr>
        <p:txBody>
          <a:bodyPr wrap="none" rtlCol="0">
            <a:spAutoFit/>
          </a:bodyPr>
          <a:lstStyle/>
          <a:p>
            <a:r>
              <a:rPr lang="en-AU" dirty="0" smtClean="0"/>
              <a:t>Q</a:t>
            </a:r>
            <a:endParaRPr lang="en-AU" dirty="0"/>
          </a:p>
        </p:txBody>
      </p:sp>
      <p:sp>
        <p:nvSpPr>
          <p:cNvPr id="28" name="TextBox 27"/>
          <p:cNvSpPr txBox="1"/>
          <p:nvPr/>
        </p:nvSpPr>
        <p:spPr>
          <a:xfrm>
            <a:off x="4142169" y="4443958"/>
            <a:ext cx="1204176" cy="369332"/>
          </a:xfrm>
          <a:prstGeom prst="rect">
            <a:avLst/>
          </a:prstGeom>
          <a:noFill/>
        </p:spPr>
        <p:txBody>
          <a:bodyPr wrap="none" rtlCol="0">
            <a:spAutoFit/>
          </a:bodyPr>
          <a:lstStyle/>
          <a:p>
            <a:r>
              <a:rPr lang="en-AU" dirty="0" smtClean="0"/>
              <a:t>Fe, Co, Ni</a:t>
            </a:r>
            <a:endParaRPr lang="en-AU" dirty="0"/>
          </a:p>
        </p:txBody>
      </p:sp>
      <p:sp>
        <p:nvSpPr>
          <p:cNvPr id="29" name="TextBox 28"/>
          <p:cNvSpPr txBox="1"/>
          <p:nvPr/>
        </p:nvSpPr>
        <p:spPr>
          <a:xfrm>
            <a:off x="1239045" y="1594995"/>
            <a:ext cx="724877" cy="369332"/>
          </a:xfrm>
          <a:prstGeom prst="rect">
            <a:avLst/>
          </a:prstGeom>
          <a:noFill/>
        </p:spPr>
        <p:txBody>
          <a:bodyPr wrap="square" rtlCol="0">
            <a:spAutoFit/>
          </a:bodyPr>
          <a:lstStyle/>
          <a:p>
            <a:r>
              <a:rPr lang="en-AU" dirty="0" smtClean="0"/>
              <a:t>Sight</a:t>
            </a:r>
            <a:endParaRPr lang="en-AU" dirty="0"/>
          </a:p>
        </p:txBody>
      </p:sp>
      <p:sp>
        <p:nvSpPr>
          <p:cNvPr id="30" name="TextBox 29"/>
          <p:cNvSpPr txBox="1"/>
          <p:nvPr/>
        </p:nvSpPr>
        <p:spPr>
          <a:xfrm>
            <a:off x="1239045" y="2171060"/>
            <a:ext cx="1024639" cy="369332"/>
          </a:xfrm>
          <a:prstGeom prst="rect">
            <a:avLst/>
          </a:prstGeom>
          <a:noFill/>
        </p:spPr>
        <p:txBody>
          <a:bodyPr wrap="none" rtlCol="0">
            <a:spAutoFit/>
          </a:bodyPr>
          <a:lstStyle/>
          <a:p>
            <a:r>
              <a:rPr lang="en-AU" dirty="0" smtClean="0"/>
              <a:t>Hearing</a:t>
            </a:r>
            <a:endParaRPr lang="en-AU" dirty="0"/>
          </a:p>
        </p:txBody>
      </p:sp>
      <p:sp>
        <p:nvSpPr>
          <p:cNvPr id="31" name="TextBox 30"/>
          <p:cNvSpPr txBox="1"/>
          <p:nvPr/>
        </p:nvSpPr>
        <p:spPr>
          <a:xfrm>
            <a:off x="1239045" y="2751046"/>
            <a:ext cx="755335" cy="369332"/>
          </a:xfrm>
          <a:prstGeom prst="rect">
            <a:avLst/>
          </a:prstGeom>
          <a:noFill/>
        </p:spPr>
        <p:txBody>
          <a:bodyPr wrap="none" rtlCol="0">
            <a:spAutoFit/>
          </a:bodyPr>
          <a:lstStyle/>
          <a:p>
            <a:r>
              <a:rPr lang="en-AU" dirty="0" smtClean="0"/>
              <a:t>Smell</a:t>
            </a:r>
            <a:endParaRPr lang="en-AU" dirty="0"/>
          </a:p>
        </p:txBody>
      </p:sp>
      <p:sp>
        <p:nvSpPr>
          <p:cNvPr id="12288" name="TextBox 12287"/>
          <p:cNvSpPr txBox="1"/>
          <p:nvPr/>
        </p:nvSpPr>
        <p:spPr>
          <a:xfrm>
            <a:off x="1239045" y="3348101"/>
            <a:ext cx="724878" cy="369332"/>
          </a:xfrm>
          <a:prstGeom prst="rect">
            <a:avLst/>
          </a:prstGeom>
          <a:noFill/>
        </p:spPr>
        <p:txBody>
          <a:bodyPr wrap="none" rtlCol="0">
            <a:spAutoFit/>
          </a:bodyPr>
          <a:lstStyle/>
          <a:p>
            <a:r>
              <a:rPr lang="en-AU" dirty="0" smtClean="0"/>
              <a:t>Taste</a:t>
            </a:r>
            <a:endParaRPr lang="en-AU" dirty="0"/>
          </a:p>
        </p:txBody>
      </p:sp>
      <p:sp>
        <p:nvSpPr>
          <p:cNvPr id="12289" name="TextBox 12288"/>
          <p:cNvSpPr txBox="1"/>
          <p:nvPr/>
        </p:nvSpPr>
        <p:spPr>
          <a:xfrm>
            <a:off x="1239045" y="3924167"/>
            <a:ext cx="829073" cy="369332"/>
          </a:xfrm>
          <a:prstGeom prst="rect">
            <a:avLst/>
          </a:prstGeom>
          <a:noFill/>
        </p:spPr>
        <p:txBody>
          <a:bodyPr wrap="none" rtlCol="0">
            <a:spAutoFit/>
          </a:bodyPr>
          <a:lstStyle/>
          <a:p>
            <a:r>
              <a:rPr lang="en-AU" dirty="0" smtClean="0"/>
              <a:t>Touch</a:t>
            </a:r>
            <a:endParaRPr lang="en-AU" dirty="0"/>
          </a:p>
        </p:txBody>
      </p:sp>
      <p:cxnSp>
        <p:nvCxnSpPr>
          <p:cNvPr id="12300" name="Straight Arrow Connector 12299"/>
          <p:cNvCxnSpPr/>
          <p:nvPr/>
        </p:nvCxnSpPr>
        <p:spPr>
          <a:xfrm>
            <a:off x="2344010" y="2401892"/>
            <a:ext cx="0" cy="181030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302" name="TextBox 12301"/>
          <p:cNvSpPr txBox="1"/>
          <p:nvPr/>
        </p:nvSpPr>
        <p:spPr>
          <a:xfrm>
            <a:off x="1438153" y="4190407"/>
            <a:ext cx="1811714" cy="369332"/>
          </a:xfrm>
          <a:prstGeom prst="rect">
            <a:avLst/>
          </a:prstGeom>
          <a:noFill/>
        </p:spPr>
        <p:txBody>
          <a:bodyPr wrap="none" rtlCol="0">
            <a:spAutoFit/>
          </a:bodyPr>
          <a:lstStyle/>
          <a:p>
            <a:r>
              <a:rPr lang="en-AU" dirty="0" smtClean="0">
                <a:solidFill>
                  <a:srgbClr val="FF0000"/>
                </a:solidFill>
              </a:rPr>
              <a:t>Thermo nuclear</a:t>
            </a:r>
            <a:endParaRPr lang="en-AU" dirty="0">
              <a:solidFill>
                <a:srgbClr val="FF0000"/>
              </a:solidFill>
            </a:endParaRPr>
          </a:p>
        </p:txBody>
      </p:sp>
      <p:cxnSp>
        <p:nvCxnSpPr>
          <p:cNvPr id="12304" name="Straight Arrow Connector 12303"/>
          <p:cNvCxnSpPr/>
          <p:nvPr/>
        </p:nvCxnSpPr>
        <p:spPr>
          <a:xfrm flipV="1">
            <a:off x="7156525" y="2401892"/>
            <a:ext cx="0" cy="181030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2305" name="TextBox 12304"/>
          <p:cNvSpPr txBox="1"/>
          <p:nvPr/>
        </p:nvSpPr>
        <p:spPr>
          <a:xfrm>
            <a:off x="6212997" y="4212199"/>
            <a:ext cx="1887055" cy="369332"/>
          </a:xfrm>
          <a:prstGeom prst="rect">
            <a:avLst/>
          </a:prstGeom>
          <a:noFill/>
        </p:spPr>
        <p:txBody>
          <a:bodyPr wrap="none" rtlCol="0">
            <a:spAutoFit/>
          </a:bodyPr>
          <a:lstStyle/>
          <a:p>
            <a:r>
              <a:rPr lang="en-AU" dirty="0" smtClean="0">
                <a:solidFill>
                  <a:srgbClr val="FFFF00"/>
                </a:solidFill>
              </a:rPr>
              <a:t>Neutron capture</a:t>
            </a:r>
            <a:endParaRPr lang="en-AU" dirty="0">
              <a:solidFill>
                <a:srgbClr val="FFFF00"/>
              </a:solidFill>
            </a:endParaRPr>
          </a:p>
        </p:txBody>
      </p:sp>
      <p:sp>
        <p:nvSpPr>
          <p:cNvPr id="12306" name="TextBox 12305"/>
          <p:cNvSpPr txBox="1"/>
          <p:nvPr/>
        </p:nvSpPr>
        <p:spPr>
          <a:xfrm>
            <a:off x="7516565" y="1594996"/>
            <a:ext cx="970137" cy="369332"/>
          </a:xfrm>
          <a:prstGeom prst="rect">
            <a:avLst/>
          </a:prstGeom>
          <a:noFill/>
        </p:spPr>
        <p:txBody>
          <a:bodyPr wrap="none" rtlCol="0">
            <a:spAutoFit/>
          </a:bodyPr>
          <a:lstStyle/>
          <a:p>
            <a:r>
              <a:rPr lang="en-AU" dirty="0" smtClean="0"/>
              <a:t>Human</a:t>
            </a:r>
            <a:endParaRPr lang="en-AU" dirty="0"/>
          </a:p>
        </p:txBody>
      </p:sp>
      <p:sp>
        <p:nvSpPr>
          <p:cNvPr id="12307" name="TextBox 12306"/>
          <p:cNvSpPr txBox="1"/>
          <p:nvPr/>
        </p:nvSpPr>
        <p:spPr>
          <a:xfrm>
            <a:off x="7494922" y="2747123"/>
            <a:ext cx="1050288" cy="369332"/>
          </a:xfrm>
          <a:prstGeom prst="rect">
            <a:avLst/>
          </a:prstGeom>
          <a:noFill/>
        </p:spPr>
        <p:txBody>
          <a:bodyPr wrap="none" rtlCol="0">
            <a:spAutoFit/>
          </a:bodyPr>
          <a:lstStyle/>
          <a:p>
            <a:pPr algn="ctr"/>
            <a:r>
              <a:rPr lang="en-AU" dirty="0" smtClean="0"/>
              <a:t>Animals</a:t>
            </a:r>
            <a:endParaRPr lang="en-AU" dirty="0"/>
          </a:p>
        </p:txBody>
      </p:sp>
      <p:sp>
        <p:nvSpPr>
          <p:cNvPr id="12308" name="TextBox 12307"/>
          <p:cNvSpPr txBox="1"/>
          <p:nvPr/>
        </p:nvSpPr>
        <p:spPr>
          <a:xfrm>
            <a:off x="7372292" y="3357106"/>
            <a:ext cx="1295547" cy="369332"/>
          </a:xfrm>
          <a:prstGeom prst="rect">
            <a:avLst/>
          </a:prstGeom>
          <a:noFill/>
        </p:spPr>
        <p:txBody>
          <a:bodyPr wrap="none" rtlCol="0">
            <a:spAutoFit/>
          </a:bodyPr>
          <a:lstStyle/>
          <a:p>
            <a:r>
              <a:rPr lang="en-AU" dirty="0" smtClean="0"/>
              <a:t>Vegetation</a:t>
            </a:r>
            <a:endParaRPr lang="en-AU" dirty="0"/>
          </a:p>
        </p:txBody>
      </p:sp>
      <p:sp>
        <p:nvSpPr>
          <p:cNvPr id="12309" name="TextBox 12308"/>
          <p:cNvSpPr txBox="1"/>
          <p:nvPr/>
        </p:nvSpPr>
        <p:spPr>
          <a:xfrm>
            <a:off x="7525380" y="3924167"/>
            <a:ext cx="989373" cy="369332"/>
          </a:xfrm>
          <a:prstGeom prst="rect">
            <a:avLst/>
          </a:prstGeom>
          <a:noFill/>
        </p:spPr>
        <p:txBody>
          <a:bodyPr wrap="none" rtlCol="0">
            <a:spAutoFit/>
          </a:bodyPr>
          <a:lstStyle/>
          <a:p>
            <a:r>
              <a:rPr lang="en-AU" dirty="0" smtClean="0"/>
              <a:t>Mineral</a:t>
            </a:r>
            <a:endParaRPr lang="en-AU" dirty="0"/>
          </a:p>
        </p:txBody>
      </p:sp>
      <p:sp>
        <p:nvSpPr>
          <p:cNvPr id="12310" name="TextBox 12309"/>
          <p:cNvSpPr txBox="1"/>
          <p:nvPr/>
        </p:nvSpPr>
        <p:spPr>
          <a:xfrm>
            <a:off x="7417176" y="2143182"/>
            <a:ext cx="1205779" cy="369332"/>
          </a:xfrm>
          <a:prstGeom prst="rect">
            <a:avLst/>
          </a:prstGeom>
          <a:noFill/>
        </p:spPr>
        <p:txBody>
          <a:bodyPr wrap="none" rtlCol="0">
            <a:spAutoFit/>
          </a:bodyPr>
          <a:lstStyle/>
          <a:p>
            <a:r>
              <a:rPr lang="en-AU" dirty="0" smtClean="0"/>
              <a:t>Mammals</a:t>
            </a:r>
            <a:endParaRPr lang="en-AU" dirty="0"/>
          </a:p>
        </p:txBody>
      </p:sp>
      <p:sp>
        <p:nvSpPr>
          <p:cNvPr id="12311" name="TextBox 12310"/>
          <p:cNvSpPr txBox="1"/>
          <p:nvPr/>
        </p:nvSpPr>
        <p:spPr>
          <a:xfrm>
            <a:off x="368410" y="1594995"/>
            <a:ext cx="727166" cy="369332"/>
          </a:xfrm>
          <a:prstGeom prst="rect">
            <a:avLst/>
          </a:prstGeom>
          <a:noFill/>
        </p:spPr>
        <p:txBody>
          <a:bodyPr wrap="square" rtlCol="0">
            <a:spAutoFit/>
          </a:bodyPr>
          <a:lstStyle/>
          <a:p>
            <a:pPr algn="r"/>
            <a:r>
              <a:rPr lang="en-AU" dirty="0" smtClean="0"/>
              <a:t>Light</a:t>
            </a:r>
            <a:endParaRPr lang="en-AU" dirty="0"/>
          </a:p>
        </p:txBody>
      </p:sp>
      <p:sp>
        <p:nvSpPr>
          <p:cNvPr id="12312" name="TextBox 12311"/>
          <p:cNvSpPr txBox="1"/>
          <p:nvPr/>
        </p:nvSpPr>
        <p:spPr>
          <a:xfrm>
            <a:off x="247267" y="2171059"/>
            <a:ext cx="848309" cy="369332"/>
          </a:xfrm>
          <a:prstGeom prst="rect">
            <a:avLst/>
          </a:prstGeom>
          <a:noFill/>
        </p:spPr>
        <p:txBody>
          <a:bodyPr wrap="none" rtlCol="0">
            <a:spAutoFit/>
          </a:bodyPr>
          <a:lstStyle/>
          <a:p>
            <a:pPr algn="r"/>
            <a:r>
              <a:rPr lang="en-AU" dirty="0" smtClean="0"/>
              <a:t>Sound</a:t>
            </a:r>
            <a:endParaRPr lang="en-AU" dirty="0"/>
          </a:p>
        </p:txBody>
      </p:sp>
      <p:sp>
        <p:nvSpPr>
          <p:cNvPr id="12313" name="TextBox 12312"/>
          <p:cNvSpPr txBox="1"/>
          <p:nvPr/>
        </p:nvSpPr>
        <p:spPr>
          <a:xfrm>
            <a:off x="46891" y="2747123"/>
            <a:ext cx="1048685" cy="369332"/>
          </a:xfrm>
          <a:prstGeom prst="rect">
            <a:avLst/>
          </a:prstGeom>
          <a:noFill/>
        </p:spPr>
        <p:txBody>
          <a:bodyPr wrap="none" rtlCol="0">
            <a:spAutoFit/>
          </a:bodyPr>
          <a:lstStyle/>
          <a:p>
            <a:pPr algn="r"/>
            <a:r>
              <a:rPr lang="en-AU" dirty="0" smtClean="0"/>
              <a:t>Gaseous</a:t>
            </a:r>
          </a:p>
        </p:txBody>
      </p:sp>
      <p:sp>
        <p:nvSpPr>
          <p:cNvPr id="12314" name="TextBox 12313"/>
          <p:cNvSpPr txBox="1"/>
          <p:nvPr/>
        </p:nvSpPr>
        <p:spPr>
          <a:xfrm>
            <a:off x="181294" y="3357106"/>
            <a:ext cx="870751" cy="369332"/>
          </a:xfrm>
          <a:prstGeom prst="rect">
            <a:avLst/>
          </a:prstGeom>
          <a:noFill/>
        </p:spPr>
        <p:txBody>
          <a:bodyPr wrap="none" rtlCol="0">
            <a:spAutoFit/>
          </a:bodyPr>
          <a:lstStyle/>
          <a:p>
            <a:pPr algn="r"/>
            <a:r>
              <a:rPr lang="en-AU" dirty="0" smtClean="0"/>
              <a:t>Liquid</a:t>
            </a:r>
            <a:endParaRPr lang="en-AU" dirty="0"/>
          </a:p>
        </p:txBody>
      </p:sp>
      <p:sp>
        <p:nvSpPr>
          <p:cNvPr id="12315" name="TextBox 12314"/>
          <p:cNvSpPr txBox="1"/>
          <p:nvPr/>
        </p:nvSpPr>
        <p:spPr>
          <a:xfrm>
            <a:off x="343197" y="3924167"/>
            <a:ext cx="708848" cy="369332"/>
          </a:xfrm>
          <a:prstGeom prst="rect">
            <a:avLst/>
          </a:prstGeom>
          <a:noFill/>
        </p:spPr>
        <p:txBody>
          <a:bodyPr wrap="none" rtlCol="0">
            <a:spAutoFit/>
          </a:bodyPr>
          <a:lstStyle/>
          <a:p>
            <a:pPr algn="r"/>
            <a:r>
              <a:rPr lang="en-AU" dirty="0" smtClean="0"/>
              <a:t>Solid</a:t>
            </a:r>
            <a:endParaRPr lang="en-AU" dirty="0"/>
          </a:p>
        </p:txBody>
      </p:sp>
      <p:sp>
        <p:nvSpPr>
          <p:cNvPr id="12316" name="TextBox 12315"/>
          <p:cNvSpPr txBox="1"/>
          <p:nvPr/>
        </p:nvSpPr>
        <p:spPr>
          <a:xfrm>
            <a:off x="3613547" y="878453"/>
            <a:ext cx="2262159" cy="646331"/>
          </a:xfrm>
          <a:prstGeom prst="rect">
            <a:avLst/>
          </a:prstGeom>
          <a:noFill/>
        </p:spPr>
        <p:txBody>
          <a:bodyPr wrap="none" rtlCol="0">
            <a:spAutoFit/>
          </a:bodyPr>
          <a:lstStyle/>
          <a:p>
            <a:pPr algn="ctr"/>
            <a:r>
              <a:rPr lang="en-AU" dirty="0" smtClean="0"/>
              <a:t>The Implicate Order</a:t>
            </a:r>
          </a:p>
          <a:p>
            <a:pPr algn="ctr"/>
            <a:r>
              <a:rPr lang="en-AU" dirty="0" smtClean="0"/>
              <a:t>The reality of light</a:t>
            </a:r>
            <a:endParaRPr lang="en-AU" dirty="0"/>
          </a:p>
        </p:txBody>
      </p:sp>
      <p:sp>
        <p:nvSpPr>
          <p:cNvPr id="12317" name="TextBox 12316"/>
          <p:cNvSpPr txBox="1"/>
          <p:nvPr/>
        </p:nvSpPr>
        <p:spPr>
          <a:xfrm>
            <a:off x="8573106" y="1961450"/>
            <a:ext cx="461665" cy="2147383"/>
          </a:xfrm>
          <a:prstGeom prst="rect">
            <a:avLst/>
          </a:prstGeom>
          <a:noFill/>
        </p:spPr>
        <p:txBody>
          <a:bodyPr vert="vert270" wrap="none" rtlCol="0">
            <a:spAutoFit/>
          </a:bodyPr>
          <a:lstStyle/>
          <a:p>
            <a:r>
              <a:rPr lang="en-AU" dirty="0" smtClean="0"/>
              <a:t>The Explicate Order</a:t>
            </a:r>
            <a:endParaRPr lang="en-AU" dirty="0"/>
          </a:p>
        </p:txBody>
      </p:sp>
      <p:sp>
        <p:nvSpPr>
          <p:cNvPr id="3" name="TextBox 2"/>
          <p:cNvSpPr txBox="1"/>
          <p:nvPr/>
        </p:nvSpPr>
        <p:spPr>
          <a:xfrm>
            <a:off x="3994260" y="4766197"/>
            <a:ext cx="1500732" cy="338554"/>
          </a:xfrm>
          <a:prstGeom prst="rect">
            <a:avLst/>
          </a:prstGeom>
          <a:noFill/>
        </p:spPr>
        <p:txBody>
          <a:bodyPr wrap="none" rtlCol="0">
            <a:spAutoFit/>
          </a:bodyPr>
          <a:lstStyle/>
          <a:p>
            <a:r>
              <a:rPr lang="en-AU" sz="1600" dirty="0" smtClean="0"/>
              <a:t>Electron shells</a:t>
            </a:r>
            <a:endParaRPr lang="en-AU" sz="1600" dirty="0"/>
          </a:p>
        </p:txBody>
      </p:sp>
      <p:sp>
        <p:nvSpPr>
          <p:cNvPr id="4" name="TextBox 3"/>
          <p:cNvSpPr txBox="1"/>
          <p:nvPr/>
        </p:nvSpPr>
        <p:spPr>
          <a:xfrm>
            <a:off x="4032732" y="4175537"/>
            <a:ext cx="1423788" cy="276999"/>
          </a:xfrm>
          <a:prstGeom prst="rect">
            <a:avLst/>
          </a:prstGeom>
          <a:noFill/>
        </p:spPr>
        <p:txBody>
          <a:bodyPr wrap="none" rtlCol="0">
            <a:spAutoFit/>
          </a:bodyPr>
          <a:lstStyle/>
          <a:p>
            <a:r>
              <a:rPr lang="en-AU" sz="1200" dirty="0" smtClean="0"/>
              <a:t>crystals  inorganic</a:t>
            </a:r>
            <a:endParaRPr lang="en-AU" sz="1200" dirty="0"/>
          </a:p>
        </p:txBody>
      </p:sp>
      <p:sp>
        <p:nvSpPr>
          <p:cNvPr id="10" name="Date Placeholder 9"/>
          <p:cNvSpPr>
            <a:spLocks noGrp="1"/>
          </p:cNvSpPr>
          <p:nvPr>
            <p:ph type="dt" sz="half" idx="10"/>
          </p:nvPr>
        </p:nvSpPr>
        <p:spPr/>
        <p:txBody>
          <a:bodyPr/>
          <a:lstStyle/>
          <a:p>
            <a:fld id="{A053B9DE-8E87-483B-B51E-F89EA6044511}" type="datetime3">
              <a:rPr lang="en-US" smtClean="0"/>
              <a:t>11 September 2014</a:t>
            </a:fld>
            <a:endParaRPr lang="en-AU"/>
          </a:p>
        </p:txBody>
      </p:sp>
      <p:sp>
        <p:nvSpPr>
          <p:cNvPr id="12290" name="Footer Placeholder 12289"/>
          <p:cNvSpPr>
            <a:spLocks noGrp="1"/>
          </p:cNvSpPr>
          <p:nvPr>
            <p:ph type="ftr" sz="quarter" idx="11"/>
          </p:nvPr>
        </p:nvSpPr>
        <p:spPr/>
        <p:txBody>
          <a:bodyPr/>
          <a:lstStyle/>
          <a:p>
            <a:r>
              <a:rPr lang="en-AU" smtClean="0"/>
              <a:t>B. Pramana</a:t>
            </a:r>
            <a:endParaRPr lang="en-AU"/>
          </a:p>
        </p:txBody>
      </p:sp>
      <p:sp>
        <p:nvSpPr>
          <p:cNvPr id="12291" name="Slide Number Placeholder 12290"/>
          <p:cNvSpPr>
            <a:spLocks noGrp="1"/>
          </p:cNvSpPr>
          <p:nvPr>
            <p:ph type="sldNum" sz="quarter" idx="12"/>
          </p:nvPr>
        </p:nvSpPr>
        <p:spPr/>
        <p:txBody>
          <a:bodyPr/>
          <a:lstStyle/>
          <a:p>
            <a:fld id="{2D91602A-80E5-4AC7-B2AD-EF587E5B2836}" type="slidenum">
              <a:rPr lang="en-AU" smtClean="0"/>
              <a:t>39</a:t>
            </a:fld>
            <a:endParaRPr lang="en-AU"/>
          </a:p>
        </p:txBody>
      </p:sp>
      <p:sp>
        <p:nvSpPr>
          <p:cNvPr id="12292" name="TextBox 12291"/>
          <p:cNvSpPr txBox="1"/>
          <p:nvPr/>
        </p:nvSpPr>
        <p:spPr>
          <a:xfrm>
            <a:off x="1711465" y="4452536"/>
            <a:ext cx="1265090" cy="369332"/>
          </a:xfrm>
          <a:prstGeom prst="rect">
            <a:avLst/>
          </a:prstGeom>
          <a:noFill/>
        </p:spPr>
        <p:txBody>
          <a:bodyPr wrap="none" rtlCol="0">
            <a:spAutoFit/>
          </a:bodyPr>
          <a:lstStyle/>
          <a:p>
            <a:pPr algn="ctr"/>
            <a:r>
              <a:rPr lang="en-AU" dirty="0" smtClean="0">
                <a:solidFill>
                  <a:srgbClr val="FFC000"/>
                </a:solidFill>
              </a:rPr>
              <a:t>Involution</a:t>
            </a:r>
            <a:endParaRPr lang="en-AU" dirty="0">
              <a:solidFill>
                <a:srgbClr val="FFC000"/>
              </a:solidFill>
            </a:endParaRPr>
          </a:p>
        </p:txBody>
      </p:sp>
      <p:sp>
        <p:nvSpPr>
          <p:cNvPr id="12293" name="TextBox 12292"/>
          <p:cNvSpPr txBox="1"/>
          <p:nvPr/>
        </p:nvSpPr>
        <p:spPr>
          <a:xfrm>
            <a:off x="6560047" y="4452536"/>
            <a:ext cx="1192955" cy="369332"/>
          </a:xfrm>
          <a:prstGeom prst="rect">
            <a:avLst/>
          </a:prstGeom>
          <a:noFill/>
        </p:spPr>
        <p:txBody>
          <a:bodyPr wrap="none" rtlCol="0">
            <a:spAutoFit/>
          </a:bodyPr>
          <a:lstStyle/>
          <a:p>
            <a:pPr algn="ctr"/>
            <a:r>
              <a:rPr lang="en-AU" dirty="0" smtClean="0">
                <a:solidFill>
                  <a:srgbClr val="FFC000"/>
                </a:solidFill>
              </a:rPr>
              <a:t>Evolution</a:t>
            </a:r>
            <a:endParaRPr lang="en-AU" dirty="0">
              <a:solidFill>
                <a:srgbClr val="FFC000"/>
              </a:solidFill>
            </a:endParaRPr>
          </a:p>
        </p:txBody>
      </p:sp>
    </p:spTree>
    <p:extLst>
      <p:ext uri="{BB962C8B-B14F-4D97-AF65-F5344CB8AC3E}">
        <p14:creationId xmlns:p14="http://schemas.microsoft.com/office/powerpoint/2010/main" val="3653775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The Fundamental Cosmic Laws</a:t>
            </a:r>
            <a:endParaRPr lang="en-AU" dirty="0"/>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779662"/>
            <a:ext cx="2475191" cy="217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onut 6"/>
          <p:cNvSpPr/>
          <p:nvPr/>
        </p:nvSpPr>
        <p:spPr>
          <a:xfrm>
            <a:off x="827584" y="2067694"/>
            <a:ext cx="1656184" cy="1584176"/>
          </a:xfrm>
          <a:prstGeom prst="donut">
            <a:avLst>
              <a:gd name="adj" fmla="val 50000"/>
            </a:avLst>
          </a:prstGeom>
          <a:solidFill>
            <a:schemeClr val="tx1"/>
          </a:solidFill>
          <a:ln>
            <a:solidFill>
              <a:srgbClr val="D7C7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8" name="Flowchart: Connector 7"/>
          <p:cNvSpPr/>
          <p:nvPr/>
        </p:nvSpPr>
        <p:spPr>
          <a:xfrm flipV="1">
            <a:off x="1581345" y="2787774"/>
            <a:ext cx="148662" cy="144016"/>
          </a:xfrm>
          <a:prstGeom prst="flowChartConnector">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ounded Rectangle 8"/>
          <p:cNvSpPr/>
          <p:nvPr/>
        </p:nvSpPr>
        <p:spPr>
          <a:xfrm>
            <a:off x="842018" y="2787774"/>
            <a:ext cx="1656184" cy="14401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1581345" y="2067694"/>
            <a:ext cx="148662" cy="158417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3059832" y="1797953"/>
            <a:ext cx="4131259" cy="707886"/>
          </a:xfrm>
          <a:prstGeom prst="rect">
            <a:avLst/>
          </a:prstGeom>
          <a:noFill/>
        </p:spPr>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Law of ONE</a:t>
            </a:r>
            <a:endParaRPr lang="en-US" sz="4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2" name="Rectangle 11"/>
          <p:cNvSpPr/>
          <p:nvPr/>
        </p:nvSpPr>
        <p:spPr>
          <a:xfrm>
            <a:off x="3059832" y="2505839"/>
            <a:ext cx="5814412" cy="707886"/>
          </a:xfrm>
          <a:prstGeom prst="rect">
            <a:avLst/>
          </a:prstGeom>
          <a:noFill/>
        </p:spPr>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Law of Polarization</a:t>
            </a:r>
            <a:endParaRPr lang="en-US" sz="4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3" name="Rectangle 12"/>
          <p:cNvSpPr/>
          <p:nvPr/>
        </p:nvSpPr>
        <p:spPr>
          <a:xfrm>
            <a:off x="3059832" y="3197298"/>
            <a:ext cx="5756704" cy="707886"/>
          </a:xfrm>
          <a:prstGeom prst="rect">
            <a:avLst/>
          </a:prstGeom>
          <a:noFill/>
        </p:spPr>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Law of Interactions</a:t>
            </a:r>
            <a:endParaRPr lang="en-US" sz="4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4" name="TextBox 13"/>
          <p:cNvSpPr txBox="1"/>
          <p:nvPr/>
        </p:nvSpPr>
        <p:spPr>
          <a:xfrm>
            <a:off x="3203848" y="3899252"/>
            <a:ext cx="4527201" cy="369332"/>
          </a:xfrm>
          <a:prstGeom prst="rect">
            <a:avLst/>
          </a:prstGeom>
          <a:noFill/>
        </p:spPr>
        <p:txBody>
          <a:bodyPr wrap="none" rtlCol="0">
            <a:spAutoFit/>
          </a:bodyPr>
          <a:lstStyle/>
          <a:p>
            <a:r>
              <a:rPr lang="en-AU" dirty="0" smtClean="0"/>
              <a:t>Based on Resonance &amp; Induction principle</a:t>
            </a:r>
            <a:endParaRPr lang="en-AU" dirty="0"/>
          </a:p>
        </p:txBody>
      </p:sp>
      <p:sp>
        <p:nvSpPr>
          <p:cNvPr id="3" name="Date Placeholder 2"/>
          <p:cNvSpPr>
            <a:spLocks noGrp="1"/>
          </p:cNvSpPr>
          <p:nvPr>
            <p:ph type="dt" sz="half" idx="10"/>
          </p:nvPr>
        </p:nvSpPr>
        <p:spPr/>
        <p:txBody>
          <a:bodyPr/>
          <a:lstStyle/>
          <a:p>
            <a:fld id="{F266D37B-6E21-469E-8A87-02836A83E04F}" type="datetime3">
              <a:rPr lang="en-US" smtClean="0"/>
              <a:t>11 September 2014</a:t>
            </a:fld>
            <a:endParaRPr lang="en-AU"/>
          </a:p>
        </p:txBody>
      </p:sp>
      <p:sp>
        <p:nvSpPr>
          <p:cNvPr id="4" name="Footer Placeholder 3"/>
          <p:cNvSpPr>
            <a:spLocks noGrp="1"/>
          </p:cNvSpPr>
          <p:nvPr>
            <p:ph type="ftr" sz="quarter" idx="11"/>
          </p:nvPr>
        </p:nvSpPr>
        <p:spPr/>
        <p:txBody>
          <a:bodyPr/>
          <a:lstStyle/>
          <a:p>
            <a:r>
              <a:rPr lang="en-AU" smtClean="0"/>
              <a:t>B. Pramana</a:t>
            </a:r>
            <a:endParaRPr lang="en-AU"/>
          </a:p>
        </p:txBody>
      </p:sp>
      <p:sp>
        <p:nvSpPr>
          <p:cNvPr id="5" name="Slide Number Placeholder 4"/>
          <p:cNvSpPr>
            <a:spLocks noGrp="1"/>
          </p:cNvSpPr>
          <p:nvPr>
            <p:ph type="sldNum" sz="quarter" idx="12"/>
          </p:nvPr>
        </p:nvSpPr>
        <p:spPr/>
        <p:txBody>
          <a:bodyPr/>
          <a:lstStyle/>
          <a:p>
            <a:fld id="{2D91602A-80E5-4AC7-B2AD-EF587E5B2836}" type="slidenum">
              <a:rPr lang="en-AU" smtClean="0"/>
              <a:t>40</a:t>
            </a:fld>
            <a:endParaRPr lang="en-AU"/>
          </a:p>
        </p:txBody>
      </p:sp>
    </p:spTree>
    <p:extLst>
      <p:ext uri="{BB962C8B-B14F-4D97-AF65-F5344CB8AC3E}">
        <p14:creationId xmlns:p14="http://schemas.microsoft.com/office/powerpoint/2010/main" val="1555132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1000"/>
                            </p:stCondLst>
                            <p:childTnLst>
                              <p:par>
                                <p:cTn id="49" presetID="53"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Philosophical Summary</a:t>
            </a:r>
            <a:endParaRPr lang="en-AU" dirty="0"/>
          </a:p>
        </p:txBody>
      </p:sp>
      <p:sp>
        <p:nvSpPr>
          <p:cNvPr id="3" name="Content Placeholder 2"/>
          <p:cNvSpPr>
            <a:spLocks noGrp="1"/>
          </p:cNvSpPr>
          <p:nvPr>
            <p:ph idx="1"/>
          </p:nvPr>
        </p:nvSpPr>
        <p:spPr>
          <a:xfrm>
            <a:off x="457200" y="1200150"/>
            <a:ext cx="8229600" cy="2595736"/>
          </a:xfrm>
        </p:spPr>
        <p:txBody>
          <a:bodyPr>
            <a:normAutofit lnSpcReduction="10000"/>
          </a:bodyPr>
          <a:lstStyle/>
          <a:p>
            <a:r>
              <a:rPr lang="en-AU" sz="2400" dirty="0" smtClean="0"/>
              <a:t>Every “I” is the same “I”, which is the Cosmic “I”.</a:t>
            </a:r>
          </a:p>
          <a:p>
            <a:r>
              <a:rPr lang="en-AU" sz="2400" dirty="0" smtClean="0"/>
              <a:t>The only difference is the Subject patterns held as point of reference to experience other patterns – the Object.</a:t>
            </a:r>
          </a:p>
          <a:p>
            <a:r>
              <a:rPr lang="en-AU" sz="2400" dirty="0" smtClean="0"/>
              <a:t>Due to Subject </a:t>
            </a:r>
            <a:r>
              <a:rPr lang="en-AU" sz="2400" dirty="0" smtClean="0">
                <a:sym typeface="Wingdings" panose="05000000000000000000" pitchFamily="2" charset="2"/>
              </a:rPr>
              <a:t></a:t>
            </a:r>
            <a:r>
              <a:rPr lang="en-AU" sz="2400" dirty="0" smtClean="0"/>
              <a:t> Object Polarization, the Subject pattern identify itself as “I am” having the impression of being separated from the rest of the Cosmos, which is its Illusion.</a:t>
            </a:r>
            <a:endParaRPr lang="en-AU" sz="3200" dirty="0" smtClean="0"/>
          </a:p>
          <a:p>
            <a:pPr marL="137160" indent="0">
              <a:buNone/>
            </a:pPr>
            <a:endParaRPr lang="en-AU" dirty="0"/>
          </a:p>
        </p:txBody>
      </p:sp>
      <p:sp>
        <p:nvSpPr>
          <p:cNvPr id="5" name="Rectangle 4"/>
          <p:cNvSpPr/>
          <p:nvPr/>
        </p:nvSpPr>
        <p:spPr>
          <a:xfrm>
            <a:off x="411626" y="3939902"/>
            <a:ext cx="8348759" cy="800219"/>
          </a:xfrm>
          <a:prstGeom prst="rect">
            <a:avLst/>
          </a:prstGeom>
          <a:noFill/>
        </p:spPr>
        <p:txBody>
          <a:bodyPr wrap="none" lIns="91440" tIns="45720" rIns="91440" bIns="45720">
            <a:spAutoFit/>
          </a:bodyPr>
          <a:lstStyle/>
          <a:p>
            <a:pPr algn="ctr"/>
            <a:r>
              <a:rPr lang="en-AU"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a:t>
            </a:r>
            <a:r>
              <a:rPr lang="en-AU"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SOURCE </a:t>
            </a:r>
            <a:r>
              <a:rPr lang="en-AU"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is experiencing </a:t>
            </a:r>
            <a:r>
              <a:rPr lang="en-AU"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IT-SELF </a:t>
            </a:r>
            <a:r>
              <a:rPr lang="en-AU"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through </a:t>
            </a:r>
            <a:r>
              <a:rPr lang="en-AU"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us</a:t>
            </a:r>
          </a:p>
          <a:p>
            <a:pPr algn="ctr"/>
            <a:r>
              <a:rPr lang="en-AU"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 infinite number of subjects having infinite number of experiences.</a:t>
            </a:r>
            <a:endParaRPr lang="en-AU"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Date Placeholder 3"/>
          <p:cNvSpPr>
            <a:spLocks noGrp="1"/>
          </p:cNvSpPr>
          <p:nvPr>
            <p:ph type="dt" sz="half" idx="10"/>
          </p:nvPr>
        </p:nvSpPr>
        <p:spPr/>
        <p:txBody>
          <a:bodyPr/>
          <a:lstStyle/>
          <a:p>
            <a:fld id="{5F4921FB-4CFB-4CF3-9F14-9FC2E8E9731C}" type="datetime3">
              <a:rPr lang="en-US" smtClean="0"/>
              <a:t>11 September 2014</a:t>
            </a:fld>
            <a:endParaRPr lang="en-AU"/>
          </a:p>
        </p:txBody>
      </p:sp>
      <p:sp>
        <p:nvSpPr>
          <p:cNvPr id="6" name="Footer Placeholder 5"/>
          <p:cNvSpPr>
            <a:spLocks noGrp="1"/>
          </p:cNvSpPr>
          <p:nvPr>
            <p:ph type="ftr" sz="quarter" idx="11"/>
          </p:nvPr>
        </p:nvSpPr>
        <p:spPr/>
        <p:txBody>
          <a:bodyPr/>
          <a:lstStyle/>
          <a:p>
            <a:r>
              <a:rPr lang="en-AU" smtClean="0"/>
              <a:t>B. Pramana</a:t>
            </a:r>
            <a:endParaRPr lang="en-AU"/>
          </a:p>
        </p:txBody>
      </p:sp>
      <p:sp>
        <p:nvSpPr>
          <p:cNvPr id="7" name="Slide Number Placeholder 6"/>
          <p:cNvSpPr>
            <a:spLocks noGrp="1"/>
          </p:cNvSpPr>
          <p:nvPr>
            <p:ph type="sldNum" sz="quarter" idx="12"/>
          </p:nvPr>
        </p:nvSpPr>
        <p:spPr/>
        <p:txBody>
          <a:bodyPr/>
          <a:lstStyle/>
          <a:p>
            <a:fld id="{2D91602A-80E5-4AC7-B2AD-EF587E5B2836}" type="slidenum">
              <a:rPr lang="en-AU" smtClean="0"/>
              <a:t>41</a:t>
            </a:fld>
            <a:endParaRPr lang="en-AU"/>
          </a:p>
        </p:txBody>
      </p:sp>
    </p:spTree>
    <p:extLst>
      <p:ext uri="{BB962C8B-B14F-4D97-AF65-F5344CB8AC3E}">
        <p14:creationId xmlns:p14="http://schemas.microsoft.com/office/powerpoint/2010/main" val="887153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9622"/>
            <a:ext cx="8229600" cy="1573683"/>
          </a:xfrm>
        </p:spPr>
        <p:txBody>
          <a:bodyPr>
            <a:noAutofit/>
          </a:bodyPr>
          <a:lstStyle/>
          <a:p>
            <a:r>
              <a:rPr lang="en-AU" sz="8000" dirty="0" smtClean="0"/>
              <a:t>THANK YOU</a:t>
            </a:r>
            <a:endParaRPr lang="en-AU" sz="8000" dirty="0"/>
          </a:p>
        </p:txBody>
      </p:sp>
      <p:sp>
        <p:nvSpPr>
          <p:cNvPr id="4" name="Date Placeholder 3"/>
          <p:cNvSpPr>
            <a:spLocks noGrp="1"/>
          </p:cNvSpPr>
          <p:nvPr>
            <p:ph type="dt" sz="half" idx="10"/>
          </p:nvPr>
        </p:nvSpPr>
        <p:spPr/>
        <p:txBody>
          <a:bodyPr/>
          <a:lstStyle/>
          <a:p>
            <a:fld id="{F3A2B207-854A-43E9-BDAF-1CC5809FBE33}" type="datetime3">
              <a:rPr lang="en-US" smtClean="0"/>
              <a:t>11 September 2014</a:t>
            </a:fld>
            <a:endParaRPr lang="en-AU"/>
          </a:p>
        </p:txBody>
      </p:sp>
      <p:sp>
        <p:nvSpPr>
          <p:cNvPr id="5" name="Footer Placeholder 4"/>
          <p:cNvSpPr>
            <a:spLocks noGrp="1"/>
          </p:cNvSpPr>
          <p:nvPr>
            <p:ph type="ftr" sz="quarter" idx="11"/>
          </p:nvPr>
        </p:nvSpPr>
        <p:spPr/>
        <p:txBody>
          <a:bodyPr/>
          <a:lstStyle/>
          <a:p>
            <a:r>
              <a:rPr lang="en-AU" smtClean="0"/>
              <a:t>B. Pramana</a:t>
            </a:r>
            <a:endParaRPr lang="en-AU"/>
          </a:p>
        </p:txBody>
      </p:sp>
      <p:sp>
        <p:nvSpPr>
          <p:cNvPr id="6" name="Slide Number Placeholder 5"/>
          <p:cNvSpPr>
            <a:spLocks noGrp="1"/>
          </p:cNvSpPr>
          <p:nvPr>
            <p:ph type="sldNum" sz="quarter" idx="12"/>
          </p:nvPr>
        </p:nvSpPr>
        <p:spPr/>
        <p:txBody>
          <a:bodyPr/>
          <a:lstStyle/>
          <a:p>
            <a:fld id="{2D91602A-80E5-4AC7-B2AD-EF587E5B2836}" type="slidenum">
              <a:rPr lang="en-AU" smtClean="0"/>
              <a:t>42</a:t>
            </a:fld>
            <a:endParaRPr lang="en-AU"/>
          </a:p>
        </p:txBody>
      </p:sp>
    </p:spTree>
    <p:extLst>
      <p:ext uri="{BB962C8B-B14F-4D97-AF65-F5344CB8AC3E}">
        <p14:creationId xmlns:p14="http://schemas.microsoft.com/office/powerpoint/2010/main" val="8804117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13.4|1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12460</TotalTime>
  <Words>5127</Words>
  <Application>Microsoft Office PowerPoint</Application>
  <PresentationFormat>On-screen Show (16:9)</PresentationFormat>
  <Paragraphs>734</Paragraphs>
  <Slides>42</Slides>
  <Notes>41</Notes>
  <HiddenSlides>1</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Apex</vt:lpstr>
      <vt:lpstr>PowerPoint Presentation</vt:lpstr>
      <vt:lpstr>The Ultimate Unification Theory UUT</vt:lpstr>
      <vt:lpstr>Why unification?</vt:lpstr>
      <vt:lpstr>Beyond Newtonian border</vt:lpstr>
      <vt:lpstr>The new Physics</vt:lpstr>
      <vt:lpstr>Quantum Entanglement</vt:lpstr>
      <vt:lpstr>EPR Paradox - 1935</vt:lpstr>
      <vt:lpstr>The Optical Bell Test Experiments</vt:lpstr>
      <vt:lpstr>Closing all possible loopholes</vt:lpstr>
      <vt:lpstr>Was Einstein wrong?</vt:lpstr>
      <vt:lpstr>Particle Accelerator</vt:lpstr>
      <vt:lpstr>The Gamma (γ) factor</vt:lpstr>
      <vt:lpstr>The Twin Paradox</vt:lpstr>
      <vt:lpstr>The Movement at c</vt:lpstr>
      <vt:lpstr>The First Breakthrough</vt:lpstr>
      <vt:lpstr>The newer Physics</vt:lpstr>
      <vt:lpstr>The new paradigm</vt:lpstr>
      <vt:lpstr>The Reality of Light</vt:lpstr>
      <vt:lpstr>Frequency spectrum</vt:lpstr>
      <vt:lpstr>Breaking through the scientific barrier</vt:lpstr>
      <vt:lpstr>The Future of Science / Meta-science</vt:lpstr>
      <vt:lpstr>Degree of Confinement / Densities</vt:lpstr>
      <vt:lpstr>Atomic model</vt:lpstr>
      <vt:lpstr>Mysticism / Spirituality</vt:lpstr>
      <vt:lpstr>The most ancient manuscript</vt:lpstr>
      <vt:lpstr>The Law of ONE</vt:lpstr>
      <vt:lpstr>The Law of Polarization</vt:lpstr>
      <vt:lpstr>The Law of Polarization</vt:lpstr>
      <vt:lpstr>The Law of Interaction</vt:lpstr>
      <vt:lpstr>The Esoteric Axis</vt:lpstr>
      <vt:lpstr>The Exoteric Axis</vt:lpstr>
      <vt:lpstr>The principle of Resonance &amp; Inductions</vt:lpstr>
      <vt:lpstr>Galaxy formation</vt:lpstr>
      <vt:lpstr>The Vortex</vt:lpstr>
      <vt:lpstr>The Torus</vt:lpstr>
      <vt:lpstr>The ANU</vt:lpstr>
      <vt:lpstr>Consciousness Spirit – Matter Interaction</vt:lpstr>
      <vt:lpstr>Human as superimposed energy circuits</vt:lpstr>
      <vt:lpstr>Degree of Confinement / Densities</vt:lpstr>
      <vt:lpstr>The Fundamental Cosmic Laws</vt:lpstr>
      <vt:lpstr>The Philosophical Summary</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Ultimate Unification Theory UUT</dc:title>
  <dc:creator>bpramana</dc:creator>
  <cp:lastModifiedBy>bpramana</cp:lastModifiedBy>
  <cp:revision>274</cp:revision>
  <cp:lastPrinted>2014-09-11T00:03:43Z</cp:lastPrinted>
  <dcterms:created xsi:type="dcterms:W3CDTF">2014-07-12T01:22:17Z</dcterms:created>
  <dcterms:modified xsi:type="dcterms:W3CDTF">2014-09-11T01:18:40Z</dcterms:modified>
</cp:coreProperties>
</file>