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2" r:id="rId5"/>
    <p:sldId id="260" r:id="rId6"/>
    <p:sldId id="264" r:id="rId7"/>
    <p:sldId id="267" r:id="rId8"/>
    <p:sldId id="263" r:id="rId9"/>
    <p:sldId id="266" r:id="rId10"/>
    <p:sldId id="280" r:id="rId11"/>
    <p:sldId id="265" r:id="rId12"/>
    <p:sldId id="281" r:id="rId13"/>
    <p:sldId id="283" r:id="rId14"/>
    <p:sldId id="284" r:id="rId15"/>
    <p:sldId id="285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EF3F8"/>
    <a:srgbClr val="254061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22A59-0168-4D9E-800B-0DE797322CE0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8CD83-BE3E-4CE7-987E-937D93EAD0E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341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8114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388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958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852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5297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4276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208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479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854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0715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937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Talking to </a:t>
            </a:r>
            <a:r>
              <a:rPr lang="en-US" dirty="0" err="1" smtClean="0"/>
              <a:t>DeeNA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32C72-F6A6-4193-923D-4317AFB501C4}" type="datetimeFigureOut">
              <a:rPr lang="en-AU" smtClean="0"/>
              <a:t>10/06/2015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E3903-672B-49F3-8257-4E79692173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498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slide" Target="slide6.xml"/><Relationship Id="rId3" Type="http://schemas.openxmlformats.org/officeDocument/2006/relationships/slide" Target="slide12.xml"/><Relationship Id="rId7" Type="http://schemas.openxmlformats.org/officeDocument/2006/relationships/image" Target="../media/image3.JPG"/><Relationship Id="rId12" Type="http://schemas.openxmlformats.org/officeDocument/2006/relationships/image" Target="../media/image6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slide" Target="slide11.xml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slide" Target="slide15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9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slide" Target="slide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39437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Talking to </a:t>
            </a:r>
            <a:r>
              <a:rPr lang="en-US" sz="32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D</a:t>
            </a:r>
            <a:r>
              <a:rPr lang="en-US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ee</a:t>
            </a:r>
            <a:r>
              <a:rPr lang="en-US" sz="32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NA</a:t>
            </a:r>
            <a:endParaRPr lang="en-US" sz="32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1729207" y="2151763"/>
            <a:ext cx="1332663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AU" sz="1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Consciousness</a:t>
            </a:r>
            <a:endParaRPr lang="en-AU" sz="1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2266853" y="779131"/>
            <a:ext cx="257369" cy="2801244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000" tIns="36000" rIns="36000" bIns="36000" rtlCol="0">
            <a:spAutoFit/>
          </a:bodyPr>
          <a:lstStyle/>
          <a:p>
            <a:r>
              <a:rPr lang="en-AU" sz="1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Subconscious   Unconscious</a:t>
            </a:r>
            <a:endParaRPr lang="en-AU" sz="1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Donut 6">
            <a:hlinkClick r:id="rId3" action="ppaction://hlinksldjump"/>
          </p:cNvPr>
          <p:cNvSpPr/>
          <p:nvPr/>
        </p:nvSpPr>
        <p:spPr>
          <a:xfrm>
            <a:off x="847364" y="779131"/>
            <a:ext cx="3096344" cy="3002632"/>
          </a:xfrm>
          <a:prstGeom prst="donut">
            <a:avLst>
              <a:gd name="adj" fmla="val 391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>
            <a:stCxn id="7" idx="2"/>
            <a:endCxn id="5" idx="1"/>
          </p:cNvCxnSpPr>
          <p:nvPr/>
        </p:nvCxnSpPr>
        <p:spPr>
          <a:xfrm>
            <a:off x="847364" y="2280447"/>
            <a:ext cx="881843" cy="1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7" idx="6"/>
            <a:endCxn id="5" idx="3"/>
          </p:cNvCxnSpPr>
          <p:nvPr/>
        </p:nvCxnSpPr>
        <p:spPr>
          <a:xfrm flipH="1">
            <a:off x="3061870" y="2280447"/>
            <a:ext cx="881838" cy="1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0"/>
          </p:cNvCxnSpPr>
          <p:nvPr/>
        </p:nvCxnSpPr>
        <p:spPr>
          <a:xfrm>
            <a:off x="2395536" y="779132"/>
            <a:ext cx="0" cy="345613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2"/>
            <a:endCxn id="7" idx="4"/>
          </p:cNvCxnSpPr>
          <p:nvPr/>
        </p:nvCxnSpPr>
        <p:spPr>
          <a:xfrm flipH="1">
            <a:off x="2395536" y="3580375"/>
            <a:ext cx="2" cy="201388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26651" y="3337828"/>
            <a:ext cx="1233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Epigenetic</a:t>
            </a:r>
          </a:p>
          <a:p>
            <a:pPr algn="ctr"/>
            <a:r>
              <a:rPr lang="en-AU" sz="1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Gene</a:t>
            </a:r>
          </a:p>
          <a:p>
            <a:pPr algn="ctr"/>
            <a:r>
              <a:rPr lang="en-AU" sz="1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DNA</a:t>
            </a:r>
            <a:endParaRPr lang="en-AU" sz="1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83648" y="1973950"/>
            <a:ext cx="719034" cy="1162745"/>
          </a:xfrm>
          <a:prstGeom prst="rect">
            <a:avLst/>
          </a:prstGeom>
          <a:noFill/>
        </p:spPr>
        <p:txBody>
          <a:bodyPr vert="vert270" wrap="none" lIns="36000" tIns="36000" rIns="36000" bIns="36000" rtlCol="0" anchor="ctr" anchorCtr="0">
            <a:spAutoFit/>
          </a:bodyPr>
          <a:lstStyle/>
          <a:p>
            <a:pPr algn="ctr"/>
            <a:r>
              <a:rPr lang="en-AU" sz="14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Morphic</a:t>
            </a:r>
            <a:endParaRPr lang="en-AU" sz="14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endParaRPr lang="en-AU" sz="1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AU" sz="1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Resonance</a:t>
            </a:r>
            <a:endParaRPr lang="en-AU" sz="1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01428" y="1249596"/>
            <a:ext cx="1683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Morphogenetic</a:t>
            </a:r>
          </a:p>
          <a:p>
            <a:pPr algn="ctr"/>
            <a:r>
              <a:rPr lang="en-AU" sz="1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Field</a:t>
            </a:r>
            <a:endParaRPr lang="en-AU" sz="1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24" idx="2"/>
            <a:endCxn id="22" idx="0"/>
          </p:cNvCxnSpPr>
          <p:nvPr/>
        </p:nvCxnSpPr>
        <p:spPr>
          <a:xfrm>
            <a:off x="8243165" y="1772816"/>
            <a:ext cx="1" cy="1565012"/>
          </a:xfrm>
          <a:prstGeom prst="straightConnector1">
            <a:avLst/>
          </a:prstGeom>
          <a:ln w="571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288286" y="1772817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Implicate</a:t>
            </a:r>
          </a:p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order</a:t>
            </a:r>
            <a:endParaRPr lang="en-AU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00308" y="2409132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Explicate</a:t>
            </a:r>
          </a:p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order</a:t>
            </a:r>
            <a:endParaRPr lang="en-AU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39942" y="1865150"/>
            <a:ext cx="1369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Quantum State</a:t>
            </a:r>
            <a:endParaRPr lang="en-AU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1799" y="1993633"/>
            <a:ext cx="665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Speed</a:t>
            </a:r>
          </a:p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of</a:t>
            </a:r>
          </a:p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light</a:t>
            </a:r>
            <a:endParaRPr lang="en-AU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50777" y="2409132"/>
            <a:ext cx="651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Time</a:t>
            </a:r>
          </a:p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Space</a:t>
            </a:r>
            <a:endParaRPr lang="en-AU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32154" y="1772817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No time</a:t>
            </a:r>
          </a:p>
          <a:p>
            <a:pPr algn="ctr"/>
            <a:r>
              <a:rPr lang="en-AU" sz="1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No space</a:t>
            </a:r>
            <a:endParaRPr lang="en-AU" sz="1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7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55310"/>
            <a:ext cx="2309228" cy="161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140" y="4115009"/>
            <a:ext cx="1896763" cy="262636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974024" y="695600"/>
            <a:ext cx="2630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rgbClr val="FF0000"/>
                </a:solidFill>
              </a:rPr>
              <a:t>Dimensions vs Densities</a:t>
            </a:r>
            <a:endParaRPr lang="en-AU" sz="1400" b="1" dirty="0">
              <a:solidFill>
                <a:srgbClr val="FF0000"/>
              </a:solidFill>
            </a:endParaRPr>
          </a:p>
        </p:txBody>
      </p:sp>
      <p:pic>
        <p:nvPicPr>
          <p:cNvPr id="1028" name="Picture 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788" y="5757375"/>
            <a:ext cx="1281113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354" y="4653138"/>
            <a:ext cx="927547" cy="978223"/>
          </a:xfrm>
          <a:prstGeom prst="rect">
            <a:avLst/>
          </a:prstGeom>
        </p:spPr>
      </p:pic>
      <p:cxnSp>
        <p:nvCxnSpPr>
          <p:cNvPr id="44" name="Straight Arrow Connector 43"/>
          <p:cNvCxnSpPr/>
          <p:nvPr/>
        </p:nvCxnSpPr>
        <p:spPr>
          <a:xfrm>
            <a:off x="6377172" y="514224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6280578" y="5034235"/>
            <a:ext cx="144016" cy="21602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82" y="5059368"/>
            <a:ext cx="1870544" cy="18002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351261" y="5625389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Ultimate </a:t>
            </a:r>
          </a:p>
          <a:p>
            <a:pPr algn="ctr"/>
            <a:r>
              <a:rPr lang="en-AU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Unification</a:t>
            </a:r>
          </a:p>
          <a:p>
            <a:pPr algn="ctr"/>
            <a:endParaRPr lang="en-AU" sz="12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ctr"/>
            <a:endParaRPr lang="en-AU" sz="1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AU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Noetic </a:t>
            </a:r>
          </a:p>
          <a:p>
            <a:pPr algn="ctr"/>
            <a:r>
              <a:rPr lang="en-AU" sz="1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Sciences</a:t>
            </a:r>
            <a:endParaRPr lang="en-AU" sz="1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4911671" y="6021288"/>
            <a:ext cx="0" cy="36004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3948828" y="6549463"/>
            <a:ext cx="402435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hlinkClick r:id="rId13" action="ppaction://hlinksldjump"/>
          </p:cNvPr>
          <p:cNvSpPr txBox="1"/>
          <p:nvPr/>
        </p:nvSpPr>
        <p:spPr>
          <a:xfrm>
            <a:off x="903346" y="5939697"/>
            <a:ext cx="1125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FFFF00"/>
                </a:solidFill>
              </a:rPr>
              <a:t>F=ma</a:t>
            </a:r>
          </a:p>
          <a:p>
            <a:pPr algn="ctr"/>
            <a:r>
              <a:rPr lang="en-AU" sz="2000" b="1" dirty="0" smtClean="0">
                <a:solidFill>
                  <a:srgbClr val="FFFF00"/>
                </a:solidFill>
              </a:rPr>
              <a:t>E=mc</a:t>
            </a:r>
            <a:r>
              <a:rPr lang="en-AU" sz="2000" b="1" baseline="30000" dirty="0" smtClean="0">
                <a:solidFill>
                  <a:srgbClr val="FFFF00"/>
                </a:solidFill>
              </a:rPr>
              <a:t>2</a:t>
            </a:r>
            <a:endParaRPr lang="en-AU" sz="2000" b="1" baseline="30000" dirty="0">
              <a:solidFill>
                <a:srgbClr val="FFFF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968326" y="1141875"/>
            <a:ext cx="29706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 smtClean="0"/>
              <a:t>Quantum Probability waves</a:t>
            </a:r>
          </a:p>
          <a:p>
            <a:pPr algn="ctr"/>
            <a:r>
              <a:rPr lang="en-AU" sz="1400" b="1" dirty="0"/>
              <a:t>v</a:t>
            </a:r>
            <a:r>
              <a:rPr lang="en-AU" sz="1400" b="1" dirty="0" smtClean="0"/>
              <a:t>s</a:t>
            </a:r>
          </a:p>
          <a:p>
            <a:pPr algn="ctr"/>
            <a:r>
              <a:rPr lang="en-AU" sz="1400" b="1" dirty="0" smtClean="0"/>
              <a:t>Thoughts / Imagination</a:t>
            </a:r>
            <a:endParaRPr lang="en-AU" sz="1400" b="1" dirty="0"/>
          </a:p>
        </p:txBody>
      </p:sp>
    </p:spTree>
    <p:extLst>
      <p:ext uri="{BB962C8B-B14F-4D97-AF65-F5344CB8AC3E}">
        <p14:creationId xmlns:p14="http://schemas.microsoft.com/office/powerpoint/2010/main" val="335436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4320480" cy="692696"/>
          </a:xfrm>
        </p:spPr>
        <p:txBody>
          <a:bodyPr>
            <a:normAutofit/>
          </a:bodyPr>
          <a:lstStyle/>
          <a:p>
            <a:pPr algn="l"/>
            <a:r>
              <a:rPr lang="en-AU" sz="3200" dirty="0" smtClean="0"/>
              <a:t>Childhood curiosity</a:t>
            </a:r>
            <a:endParaRPr lang="en-AU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83" y="1072481"/>
            <a:ext cx="2476500" cy="1847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653137"/>
            <a:ext cx="3779912" cy="21923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2184" y="1519354"/>
            <a:ext cx="2120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4 – 5 years old</a:t>
            </a:r>
          </a:p>
          <a:p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Opened up all wind-up toys just to know </a:t>
            </a:r>
          </a:p>
          <a:p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how it works</a:t>
            </a:r>
            <a:endParaRPr lang="en-AU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839" y="1163952"/>
            <a:ext cx="1681163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846850" y="764705"/>
            <a:ext cx="12971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10 years old</a:t>
            </a:r>
            <a:endParaRPr lang="en-AU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48264" y="3669027"/>
            <a:ext cx="2195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How come God can be in many churches at the same time?</a:t>
            </a:r>
          </a:p>
          <a:p>
            <a:pPr algn="r"/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But so is radio signal!</a:t>
            </a:r>
            <a:endParaRPr lang="en-AU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88" y="5085185"/>
            <a:ext cx="1285875" cy="160591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36824" y="5797951"/>
            <a:ext cx="1327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My first</a:t>
            </a:r>
          </a:p>
          <a:p>
            <a:pPr algn="ctr"/>
            <a:r>
              <a:rPr lang="en-AU" sz="1400" dirty="0" smtClean="0">
                <a:solidFill>
                  <a:schemeClr val="bg1">
                    <a:lumMod val="85000"/>
                  </a:schemeClr>
                </a:solidFill>
              </a:rPr>
              <a:t>Crystal radio</a:t>
            </a:r>
            <a:endParaRPr lang="en-AU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852183" y="5757901"/>
            <a:ext cx="137442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9" y="332656"/>
            <a:ext cx="6480719" cy="936104"/>
          </a:xfrm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Build my first amateur radio transceiver at 12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52"/>
            <a:ext cx="2143125" cy="267652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804142" y="1170290"/>
            <a:ext cx="24397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0" y="-24934"/>
            <a:ext cx="9153769" cy="68820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634" y="0"/>
            <a:ext cx="4320480" cy="1296144"/>
          </a:xfrm>
        </p:spPr>
        <p:txBody>
          <a:bodyPr>
            <a:normAutofit fontScale="90000"/>
          </a:bodyPr>
          <a:lstStyle/>
          <a:p>
            <a:r>
              <a:rPr lang="en-AU" sz="2800" dirty="0" smtClean="0"/>
              <a:t>Telepathy and other</a:t>
            </a:r>
            <a:br>
              <a:rPr lang="en-AU" sz="2800" dirty="0" smtClean="0"/>
            </a:br>
            <a:r>
              <a:rPr lang="en-AU" sz="2800" dirty="0" smtClean="0"/>
              <a:t>paranormal phenomenon.</a:t>
            </a:r>
            <a:br>
              <a:rPr lang="en-AU" sz="2800" dirty="0" smtClean="0"/>
            </a:br>
            <a:r>
              <a:rPr lang="en-AU" sz="2800" dirty="0" smtClean="0"/>
              <a:t>How do they work?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75858" y="4437113"/>
            <a:ext cx="222144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rgbClr val="EEF3F8"/>
                </a:solidFill>
              </a:rPr>
              <a:t>Do they work like</a:t>
            </a:r>
          </a:p>
          <a:p>
            <a:pPr algn="ctr"/>
            <a:r>
              <a:rPr lang="en-AU" dirty="0" smtClean="0">
                <a:solidFill>
                  <a:srgbClr val="EEF3F8"/>
                </a:solidFill>
              </a:rPr>
              <a:t>Radio transceiver</a:t>
            </a:r>
          </a:p>
          <a:p>
            <a:pPr algn="ctr"/>
            <a:r>
              <a:rPr lang="en-AU" sz="8000" dirty="0">
                <a:solidFill>
                  <a:srgbClr val="EEF3F8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635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4176464" cy="792088"/>
          </a:xfrm>
        </p:spPr>
        <p:txBody>
          <a:bodyPr>
            <a:noAutofit/>
          </a:bodyPr>
          <a:lstStyle/>
          <a:p>
            <a:r>
              <a:rPr lang="en-AU" sz="2800" dirty="0" smtClean="0"/>
              <a:t>St. Louis - Surabaya Senior High school</a:t>
            </a:r>
            <a:endParaRPr lang="en-AU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908720"/>
            <a:ext cx="3390900" cy="2540000"/>
          </a:xfrm>
        </p:spPr>
      </p:pic>
      <p:sp>
        <p:nvSpPr>
          <p:cNvPr id="5" name="TextBox 4"/>
          <p:cNvSpPr txBox="1"/>
          <p:nvPr/>
        </p:nvSpPr>
        <p:spPr>
          <a:xfrm>
            <a:off x="107506" y="1566084"/>
            <a:ext cx="22583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>
                    <a:lumMod val="85000"/>
                  </a:schemeClr>
                </a:solidFill>
              </a:rPr>
              <a:t>1965 – 1968</a:t>
            </a:r>
          </a:p>
          <a:p>
            <a:r>
              <a:rPr lang="en-AU" dirty="0" smtClean="0">
                <a:solidFill>
                  <a:schemeClr val="bg1">
                    <a:lumMod val="85000"/>
                  </a:schemeClr>
                </a:solidFill>
              </a:rPr>
              <a:t>Div. Exacta</a:t>
            </a:r>
          </a:p>
          <a:p>
            <a:r>
              <a:rPr lang="en-AU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AU" dirty="0" smtClean="0">
                <a:solidFill>
                  <a:schemeClr val="bg1">
                    <a:lumMod val="85000"/>
                  </a:schemeClr>
                </a:solidFill>
              </a:rPr>
              <a:t>Maths &amp; Physics)</a:t>
            </a:r>
            <a:endParaRPr lang="en-AU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1820" y="4890645"/>
            <a:ext cx="398218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EEF3F8"/>
                </a:solidFill>
              </a:rPr>
              <a:t>Why Exacta?</a:t>
            </a:r>
          </a:p>
          <a:p>
            <a:pPr algn="ctr"/>
            <a:endParaRPr lang="en-AU" sz="2000" b="1" dirty="0" smtClean="0">
              <a:solidFill>
                <a:srgbClr val="EEF3F8"/>
              </a:solidFill>
            </a:endParaRPr>
          </a:p>
          <a:p>
            <a:r>
              <a:rPr lang="en-AU" dirty="0" smtClean="0">
                <a:solidFill>
                  <a:srgbClr val="EEF3F8"/>
                </a:solidFill>
              </a:rPr>
              <a:t>There is only one correct answer</a:t>
            </a:r>
          </a:p>
          <a:p>
            <a:pPr marL="285750" indent="-285750">
              <a:buFontTx/>
              <a:buChar char="-"/>
            </a:pPr>
            <a:r>
              <a:rPr lang="en-AU" dirty="0" smtClean="0">
                <a:solidFill>
                  <a:srgbClr val="EEF3F8"/>
                </a:solidFill>
              </a:rPr>
              <a:t>No ambiguity</a:t>
            </a:r>
          </a:p>
          <a:p>
            <a:pPr marL="285750" indent="-285750">
              <a:buFontTx/>
              <a:buChar char="-"/>
            </a:pPr>
            <a:r>
              <a:rPr lang="en-AU" dirty="0" smtClean="0">
                <a:solidFill>
                  <a:srgbClr val="EEF3F8"/>
                </a:solidFill>
              </a:rPr>
              <a:t>No argumentation</a:t>
            </a:r>
          </a:p>
          <a:p>
            <a:pPr marL="285750" indent="-285750">
              <a:buFontTx/>
              <a:buChar char="-"/>
            </a:pPr>
            <a:r>
              <a:rPr lang="en-AU" dirty="0" smtClean="0">
                <a:solidFill>
                  <a:srgbClr val="EEF3F8"/>
                </a:solidFill>
              </a:rPr>
              <a:t>No debates</a:t>
            </a:r>
            <a:endParaRPr lang="en-AU" dirty="0">
              <a:solidFill>
                <a:srgbClr val="EEF3F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6" y="5229200"/>
            <a:ext cx="21050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EEF3F8"/>
                </a:solidFill>
              </a:rPr>
              <a:t>Prior to Science:</a:t>
            </a:r>
          </a:p>
          <a:p>
            <a:r>
              <a:rPr lang="en-AU" dirty="0" smtClean="0">
                <a:solidFill>
                  <a:srgbClr val="EEF3F8"/>
                </a:solidFill>
              </a:rPr>
              <a:t>TRIVIUM:</a:t>
            </a:r>
          </a:p>
          <a:p>
            <a:pPr marL="285750" indent="-285750">
              <a:buFontTx/>
              <a:buChar char="-"/>
            </a:pPr>
            <a:r>
              <a:rPr lang="en-AU" dirty="0" smtClean="0">
                <a:solidFill>
                  <a:srgbClr val="EEF3F8"/>
                </a:solidFill>
              </a:rPr>
              <a:t>Grammar</a:t>
            </a:r>
          </a:p>
          <a:p>
            <a:pPr marL="285750" indent="-285750">
              <a:buFontTx/>
              <a:buChar char="-"/>
            </a:pPr>
            <a:r>
              <a:rPr lang="en-AU" dirty="0" smtClean="0">
                <a:solidFill>
                  <a:srgbClr val="EEF3F8"/>
                </a:solidFill>
              </a:rPr>
              <a:t>Logic</a:t>
            </a:r>
          </a:p>
          <a:p>
            <a:pPr marL="285750" indent="-285750">
              <a:buFontTx/>
              <a:buChar char="-"/>
            </a:pPr>
            <a:r>
              <a:rPr lang="en-AU" dirty="0" smtClean="0">
                <a:solidFill>
                  <a:srgbClr val="EEF3F8"/>
                </a:solidFill>
              </a:rPr>
              <a:t>Rhetoric</a:t>
            </a:r>
            <a:endParaRPr lang="en-AU" dirty="0">
              <a:solidFill>
                <a:srgbClr val="EEF3F8"/>
              </a:solidFill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3923928" y="5798588"/>
            <a:ext cx="1080120" cy="65474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51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" y="14465"/>
            <a:ext cx="4570185" cy="750241"/>
          </a:xfrm>
        </p:spPr>
        <p:txBody>
          <a:bodyPr>
            <a:normAutofit fontScale="90000"/>
          </a:bodyPr>
          <a:lstStyle/>
          <a:p>
            <a:r>
              <a:rPr lang="en-AU" sz="2800" dirty="0" smtClean="0"/>
              <a:t>Newton’s Law of Movement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66" y="1124744"/>
            <a:ext cx="2432432" cy="18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918" y="1125707"/>
            <a:ext cx="2400000" cy="18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28" y="1124744"/>
            <a:ext cx="2894318" cy="18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66" y="3287917"/>
            <a:ext cx="3831760" cy="28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022" y="3287917"/>
            <a:ext cx="3845424" cy="28800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743272" y="4849797"/>
            <a:ext cx="88451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/>
          <p:cNvSpPr/>
          <p:nvPr/>
        </p:nvSpPr>
        <p:spPr>
          <a:xfrm>
            <a:off x="7884370" y="5435879"/>
            <a:ext cx="751403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TextBox 17"/>
          <p:cNvSpPr txBox="1"/>
          <p:nvPr/>
        </p:nvSpPr>
        <p:spPr>
          <a:xfrm>
            <a:off x="1550755" y="6200636"/>
            <a:ext cx="5878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EEF3F8"/>
                </a:solidFill>
              </a:rPr>
              <a:t>The formula = a simple underlying principle</a:t>
            </a:r>
            <a:endParaRPr lang="en-AU" b="1" dirty="0">
              <a:solidFill>
                <a:srgbClr val="EEF3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4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2746648" cy="994123"/>
          </a:xfrm>
        </p:spPr>
        <p:txBody>
          <a:bodyPr>
            <a:normAutofit/>
          </a:bodyPr>
          <a:lstStyle/>
          <a:p>
            <a:r>
              <a:rPr lang="en-AU" sz="2800" dirty="0" smtClean="0"/>
              <a:t>Newton’s Law on Satellites</a:t>
            </a:r>
            <a:endParaRPr lang="en-A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17352"/>
            <a:ext cx="480264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7352"/>
            <a:ext cx="2387268" cy="360000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456" y="4581128"/>
            <a:ext cx="2580000" cy="216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85099" y="2955743"/>
            <a:ext cx="1351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GPS Satellite inaccuracy</a:t>
            </a:r>
          </a:p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1mile/7years</a:t>
            </a:r>
            <a:endParaRPr lang="en-AU" sz="1400" dirty="0">
              <a:solidFill>
                <a:srgbClr val="EEF3F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3984" y="6002464"/>
            <a:ext cx="17824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Correction by </a:t>
            </a:r>
          </a:p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General Relativity</a:t>
            </a:r>
          </a:p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(curved space)</a:t>
            </a:r>
            <a:endParaRPr lang="en-AU" sz="1400" dirty="0">
              <a:solidFill>
                <a:srgbClr val="EEF3F8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724128" y="2811725"/>
            <a:ext cx="864096" cy="405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28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3312368" cy="792088"/>
          </a:xfrm>
        </p:spPr>
        <p:txBody>
          <a:bodyPr>
            <a:normAutofit fontScale="90000"/>
          </a:bodyPr>
          <a:lstStyle/>
          <a:p>
            <a:r>
              <a:rPr lang="en-AU" sz="2800" dirty="0" smtClean="0"/>
              <a:t>Going to Germany 1969 - 1978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28700"/>
            <a:ext cx="2743200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420888"/>
            <a:ext cx="3197490" cy="2132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582" y="4365104"/>
            <a:ext cx="3529584" cy="2304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977" y="3745980"/>
            <a:ext cx="1343025" cy="619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96133" y="5499842"/>
            <a:ext cx="412645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rgbClr val="EEF3F8"/>
                </a:solidFill>
              </a:rPr>
              <a:t>1972 BSc in Electrical Engineering</a:t>
            </a:r>
          </a:p>
          <a:p>
            <a:r>
              <a:rPr lang="en-AU" sz="1400" dirty="0" smtClean="0">
                <a:solidFill>
                  <a:srgbClr val="EEF3F8"/>
                </a:solidFill>
              </a:rPr>
              <a:t>1976 MSc in Control System Technology</a:t>
            </a:r>
          </a:p>
          <a:p>
            <a:r>
              <a:rPr lang="en-AU" sz="1400" dirty="0">
                <a:solidFill>
                  <a:srgbClr val="EEF3F8"/>
                </a:solidFill>
              </a:rPr>
              <a:t> </a:t>
            </a:r>
            <a:r>
              <a:rPr lang="en-AU" sz="1400" dirty="0" smtClean="0">
                <a:solidFill>
                  <a:srgbClr val="EEF3F8"/>
                </a:solidFill>
              </a:rPr>
              <a:t>       Thesis: Manual Control System</a:t>
            </a:r>
          </a:p>
          <a:p>
            <a:r>
              <a:rPr lang="en-AU" sz="1400" dirty="0" smtClean="0">
                <a:solidFill>
                  <a:srgbClr val="EEF3F8"/>
                </a:solidFill>
              </a:rPr>
              <a:t>1978 Post Graduate (second degree) in </a:t>
            </a:r>
          </a:p>
          <a:p>
            <a:r>
              <a:rPr lang="en-AU" sz="1400" dirty="0" smtClean="0">
                <a:solidFill>
                  <a:srgbClr val="EEF3F8"/>
                </a:solidFill>
              </a:rPr>
              <a:t>International Industrial Management (MBA)</a:t>
            </a:r>
            <a:endParaRPr lang="en-AU" sz="1400" dirty="0">
              <a:solidFill>
                <a:srgbClr val="EEF3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3538736" cy="562075"/>
          </a:xfrm>
        </p:spPr>
        <p:txBody>
          <a:bodyPr>
            <a:normAutofit/>
          </a:bodyPr>
          <a:lstStyle/>
          <a:p>
            <a:r>
              <a:rPr lang="en-AU" sz="2800" dirty="0" smtClean="0"/>
              <a:t>Back to Indonesia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3" y="836712"/>
            <a:ext cx="3168705" cy="21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50" y="836712"/>
            <a:ext cx="1864800" cy="2520000"/>
          </a:xfrm>
          <a:prstGeom prst="rect">
            <a:avLst/>
          </a:prstGeom>
        </p:spPr>
      </p:pic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73" y="4203843"/>
            <a:ext cx="3777377" cy="252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189" y="836712"/>
            <a:ext cx="3375000" cy="216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823" y="4923843"/>
            <a:ext cx="988353" cy="18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1110" y="3048937"/>
            <a:ext cx="3209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150 - 500kV Substations projects</a:t>
            </a:r>
            <a:endParaRPr lang="en-AU" sz="1400" dirty="0">
              <a:solidFill>
                <a:srgbClr val="EEF3F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1749" y="3048937"/>
            <a:ext cx="2609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22kV Switchgear assembly</a:t>
            </a:r>
            <a:endParaRPr lang="en-AU" sz="1400" dirty="0">
              <a:solidFill>
                <a:srgbClr val="EEF3F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92848" y="3379305"/>
            <a:ext cx="1514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Concrete Poles</a:t>
            </a:r>
          </a:p>
          <a:p>
            <a:pPr algn="ctr"/>
            <a:r>
              <a:rPr lang="en-AU" sz="1400" dirty="0" smtClean="0">
                <a:solidFill>
                  <a:srgbClr val="EEF3F8"/>
                </a:solidFill>
              </a:rPr>
              <a:t>20,000 / y</a:t>
            </a:r>
            <a:endParaRPr lang="en-AU" sz="1400" dirty="0">
              <a:solidFill>
                <a:srgbClr val="EEF3F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8759" y="5985179"/>
            <a:ext cx="16224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1400" dirty="0" smtClean="0">
                <a:solidFill>
                  <a:srgbClr val="EEF3F8"/>
                </a:solidFill>
              </a:rPr>
              <a:t>Miniature</a:t>
            </a:r>
          </a:p>
          <a:p>
            <a:pPr algn="r"/>
            <a:r>
              <a:rPr lang="en-AU" sz="1400" dirty="0" smtClean="0">
                <a:solidFill>
                  <a:srgbClr val="EEF3F8"/>
                </a:solidFill>
              </a:rPr>
              <a:t>Circuit Breakers</a:t>
            </a:r>
          </a:p>
          <a:p>
            <a:pPr algn="r"/>
            <a:r>
              <a:rPr lang="en-AU" sz="1400" dirty="0" smtClean="0">
                <a:solidFill>
                  <a:srgbClr val="EEF3F8"/>
                </a:solidFill>
              </a:rPr>
              <a:t>2,000,000 / y</a:t>
            </a:r>
            <a:endParaRPr lang="en-AU" sz="1400" dirty="0">
              <a:solidFill>
                <a:srgbClr val="EEF3F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62513" y="5985179"/>
            <a:ext cx="1377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1400" dirty="0" smtClean="0">
                <a:solidFill>
                  <a:srgbClr val="EEF3F8"/>
                </a:solidFill>
              </a:rPr>
              <a:t>Turbocharger</a:t>
            </a:r>
          </a:p>
          <a:p>
            <a:pPr algn="r"/>
            <a:r>
              <a:rPr lang="en-AU" sz="1400" dirty="0" smtClean="0">
                <a:solidFill>
                  <a:srgbClr val="EEF3F8"/>
                </a:solidFill>
              </a:rPr>
              <a:t>Service</a:t>
            </a:r>
          </a:p>
          <a:p>
            <a:pPr algn="r"/>
            <a:r>
              <a:rPr lang="en-AU" sz="1400" dirty="0" smtClean="0">
                <a:solidFill>
                  <a:srgbClr val="EEF3F8"/>
                </a:solidFill>
              </a:rPr>
              <a:t>Workshop</a:t>
            </a:r>
            <a:endParaRPr lang="en-AU" sz="1400" dirty="0">
              <a:solidFill>
                <a:srgbClr val="EEF3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79033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754760" cy="562073"/>
          </a:xfrm>
        </p:spPr>
        <p:txBody>
          <a:bodyPr>
            <a:normAutofit/>
          </a:bodyPr>
          <a:lstStyle/>
          <a:p>
            <a:r>
              <a:rPr lang="en-AU" sz="2800" dirty="0" smtClean="0"/>
              <a:t>The Turning Point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001420"/>
          </a:xfrm>
        </p:spPr>
        <p:txBody>
          <a:bodyPr>
            <a:normAutofit/>
          </a:bodyPr>
          <a:lstStyle/>
          <a:p>
            <a:r>
              <a:rPr lang="en-AU" sz="2800" dirty="0" smtClean="0"/>
              <a:t>16 – 17 August 1987</a:t>
            </a:r>
          </a:p>
          <a:p>
            <a:r>
              <a:rPr lang="en-AU" sz="2800" dirty="0" smtClean="0"/>
              <a:t>Harmonic Convergence</a:t>
            </a:r>
          </a:p>
          <a:p>
            <a:pPr lvl="1"/>
            <a:r>
              <a:rPr lang="en-AU" sz="2400" dirty="0" smtClean="0">
                <a:solidFill>
                  <a:schemeClr val="bg1">
                    <a:lumMod val="85000"/>
                  </a:schemeClr>
                </a:solidFill>
              </a:rPr>
              <a:t>The First Global Synchronised Meditation</a:t>
            </a:r>
            <a:endParaRPr lang="en-AU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71" y="4719033"/>
            <a:ext cx="3021429" cy="21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708920"/>
            <a:ext cx="39338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2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" y="0"/>
            <a:ext cx="3466728" cy="922115"/>
          </a:xfrm>
        </p:spPr>
        <p:txBody>
          <a:bodyPr>
            <a:normAutofit fontScale="90000"/>
          </a:bodyPr>
          <a:lstStyle/>
          <a:p>
            <a:r>
              <a:rPr lang="en-AU" sz="2800" dirty="0" smtClean="0"/>
              <a:t>Unification of Scientific Theories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90" y="1309337"/>
            <a:ext cx="4320000" cy="1687385"/>
          </a:xfrm>
          <a:prstGeom prst="rect">
            <a:avLst/>
          </a:prstGeom>
        </p:spPr>
      </p:pic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06" y="908720"/>
            <a:ext cx="4320000" cy="417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0636" y="5097153"/>
            <a:ext cx="246894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rgbClr val="EEF3F8"/>
                </a:solidFill>
              </a:rPr>
              <a:t>+</a:t>
            </a:r>
          </a:p>
          <a:p>
            <a:pPr algn="ctr"/>
            <a:r>
              <a:rPr lang="en-AU" dirty="0" smtClean="0">
                <a:solidFill>
                  <a:srgbClr val="EEF3F8"/>
                </a:solidFill>
              </a:rPr>
              <a:t>Noetic Sciences</a:t>
            </a:r>
          </a:p>
          <a:p>
            <a:pPr algn="ctr"/>
            <a:r>
              <a:rPr lang="en-AU" dirty="0" smtClean="0">
                <a:solidFill>
                  <a:srgbClr val="EEF3F8"/>
                </a:solidFill>
              </a:rPr>
              <a:t>=</a:t>
            </a:r>
          </a:p>
          <a:p>
            <a:pPr algn="ctr"/>
            <a:r>
              <a:rPr lang="en-AU" dirty="0" smtClean="0">
                <a:solidFill>
                  <a:srgbClr val="EEF3F8"/>
                </a:solidFill>
              </a:rPr>
              <a:t>Ultimate Unification</a:t>
            </a:r>
          </a:p>
          <a:p>
            <a:pPr algn="ctr"/>
            <a:r>
              <a:rPr lang="en-AU" sz="1200" i="1" dirty="0" smtClean="0">
                <a:solidFill>
                  <a:srgbClr val="EEF3F8"/>
                </a:solidFill>
              </a:rPr>
              <a:t>(Fundamental Cosmic Laws)</a:t>
            </a:r>
            <a:endParaRPr lang="en-AU" sz="1200" i="1" dirty="0">
              <a:solidFill>
                <a:srgbClr val="EEF3F8"/>
              </a:solidFill>
            </a:endParaRPr>
          </a:p>
        </p:txBody>
      </p:sp>
      <p:pic>
        <p:nvPicPr>
          <p:cNvPr id="307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427" y="6482148"/>
            <a:ext cx="238125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43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57200" y="205979"/>
            <a:ext cx="2818656" cy="857250"/>
          </a:xfrm>
          <a:prstGeom prst="rect">
            <a:avLst/>
          </a:prstGeom>
        </p:spPr>
        <p:txBody>
          <a:bodyPr vert="horz"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  <a:t>The Formula</a:t>
            </a:r>
            <a:endParaRPr kumimoji="0" lang="en-A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rgbClr val="CEB966">
                      <a:tint val="73000"/>
                      <a:satMod val="145000"/>
                    </a:srgbClr>
                  </a:gs>
                  <a:gs pos="73000">
                    <a:srgbClr val="CEB966">
                      <a:tint val="73000"/>
                      <a:satMod val="145000"/>
                    </a:srgbClr>
                  </a:gs>
                  <a:gs pos="100000">
                    <a:srgbClr val="CEB966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Lucida Sans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44368" y="2331604"/>
            <a:ext cx="57606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prstClr val="white"/>
                </a:solidFill>
                <a:latin typeface="Book Antiqua"/>
              </a:rPr>
              <a:t>On </a:t>
            </a:r>
            <a:r>
              <a:rPr lang="en-AU" sz="1600" dirty="0">
                <a:solidFill>
                  <a:prstClr val="white"/>
                </a:solidFill>
                <a:latin typeface="Book Antiqua"/>
              </a:rPr>
              <a:t>the first page is an immaculate white disk within a dull back ground</a:t>
            </a:r>
            <a:r>
              <a:rPr lang="en-AU" sz="1600" dirty="0" smtClean="0">
                <a:solidFill>
                  <a:prstClr val="white"/>
                </a:solidFill>
                <a:latin typeface="Book Antiqu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>
              <a:solidFill>
                <a:prstClr val="white"/>
              </a:solidFill>
              <a:latin typeface="Book Antiqu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prstClr val="white"/>
                </a:solidFill>
                <a:latin typeface="Book Antiqua"/>
              </a:rPr>
              <a:t>On the following page, the same disk, but with a centre point. . . . . </a:t>
            </a:r>
            <a:r>
              <a:rPr lang="en-AU" sz="1600" dirty="0" smtClean="0">
                <a:solidFill>
                  <a:prstClr val="white"/>
                </a:solidFill>
                <a:latin typeface="Book Antiqu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>
              <a:solidFill>
                <a:prstClr val="white"/>
              </a:solidFill>
              <a:latin typeface="Book Antiqu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prstClr val="white"/>
                </a:solidFill>
                <a:latin typeface="Book Antiqua"/>
              </a:rPr>
              <a:t>In it’s third stage the point is transformed into a diameter. . . . . </a:t>
            </a:r>
            <a:r>
              <a:rPr lang="en-AU" sz="1600" dirty="0" smtClean="0">
                <a:solidFill>
                  <a:prstClr val="white"/>
                </a:solidFill>
                <a:latin typeface="Book Antiqu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>
              <a:solidFill>
                <a:prstClr val="white"/>
              </a:solidFill>
              <a:latin typeface="Book Antiqu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prstClr val="white"/>
                </a:solidFill>
                <a:latin typeface="Book Antiqua"/>
              </a:rPr>
              <a:t>When the diameter line is crossed by a vertical one, it becomes the mundane cross . . . .”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2792" y="5877272"/>
            <a:ext cx="2901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AU" sz="1400" i="1" dirty="0">
                <a:solidFill>
                  <a:prstClr val="white"/>
                </a:solidFill>
                <a:latin typeface="Book Antiqua"/>
              </a:rPr>
              <a:t>H.P. Blavatsky – The Secret Doctrine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1380688"/>
            <a:ext cx="818700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b="1" dirty="0">
                <a:solidFill>
                  <a:prstClr val="white"/>
                </a:solidFill>
                <a:latin typeface="Book Antiqua"/>
              </a:rPr>
              <a:t>“ . . . An Archaic Manuscript – a collection of palm leaves made impermeable to water, fire and air, by some specific unknown process – is before the writer’s eye.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79860"/>
            <a:ext cx="2475191" cy="217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nut 13"/>
          <p:cNvSpPr/>
          <p:nvPr/>
        </p:nvSpPr>
        <p:spPr>
          <a:xfrm>
            <a:off x="827584" y="2867892"/>
            <a:ext cx="1656184" cy="1584176"/>
          </a:xfrm>
          <a:prstGeom prst="donu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rgbClr val="D7C78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5" name="Flowchart: Connector 14"/>
          <p:cNvSpPr/>
          <p:nvPr/>
        </p:nvSpPr>
        <p:spPr>
          <a:xfrm flipV="1">
            <a:off x="1581345" y="3587972"/>
            <a:ext cx="148662" cy="144016"/>
          </a:xfrm>
          <a:prstGeom prst="flowChartConnector">
            <a:avLst/>
          </a:prstGeom>
          <a:solidFill>
            <a:srgbClr val="CEB966">
              <a:lumMod val="50000"/>
            </a:srgbClr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42018" y="3587972"/>
            <a:ext cx="1656184" cy="144016"/>
          </a:xfrm>
          <a:prstGeom prst="roundRect">
            <a:avLst/>
          </a:prstGeom>
          <a:solidFill>
            <a:srgbClr val="CEB966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81345" y="2867892"/>
            <a:ext cx="148662" cy="1584176"/>
          </a:xfrm>
          <a:prstGeom prst="rect">
            <a:avLst/>
          </a:prstGeom>
          <a:solidFill>
            <a:srgbClr val="CEB966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307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547" y="6525344"/>
            <a:ext cx="238125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62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37868"/>
            <a:ext cx="9144000" cy="6858000"/>
          </a:xfrm>
          <a:prstGeom prst="rect">
            <a:avLst/>
          </a:prstGeom>
          <a:solidFill>
            <a:srgbClr val="000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 fontScale="75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noProof="0" dirty="0" smtClean="0"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latin typeface="Lucida Sans"/>
              </a:rPr>
              <a:t>The Esoteric Axis</a:t>
            </a:r>
            <a:r>
              <a:rPr kumimoji="0" lang="en-AU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  <a:t/>
            </a:r>
            <a:br>
              <a:rPr kumimoji="0" lang="en-AU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</a:br>
            <a:r>
              <a:rPr kumimoji="0" lang="en-AU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  <a:t>Spirit – Matter Interaction</a:t>
            </a:r>
            <a:endParaRPr kumimoji="0" lang="en-A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rgbClr val="CEB966">
                      <a:tint val="73000"/>
                      <a:satMod val="145000"/>
                    </a:srgbClr>
                  </a:gs>
                  <a:gs pos="73000">
                    <a:srgbClr val="CEB966">
                      <a:tint val="73000"/>
                      <a:satMod val="145000"/>
                    </a:srgbClr>
                  </a:gs>
                  <a:gs pos="100000">
                    <a:srgbClr val="CEB966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Lucida Sans"/>
              <a:ea typeface="+mj-ea"/>
              <a:cs typeface="+mj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0" y="1768629"/>
            <a:ext cx="0" cy="360458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triangle" w="med" len="med"/>
            <a:tailEnd type="triangl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1772072" y="3060127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Consciousness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2071" y="3928869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Sub-Consciousness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2072" y="2128669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Un-Consciousness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8339" y="1341934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Spirit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6623" y="537321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Matter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7375" y="2783128"/>
            <a:ext cx="1242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Mental</a:t>
            </a:r>
          </a:p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Emotional</a:t>
            </a:r>
          </a:p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Physical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27983" y="2844103"/>
            <a:ext cx="288032" cy="216024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27984" y="3136781"/>
            <a:ext cx="288032" cy="216024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27984" y="3429459"/>
            <a:ext cx="288032" cy="216024"/>
          </a:xfrm>
          <a:prstGeom prst="rect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cxnSp>
        <p:nvCxnSpPr>
          <p:cNvPr id="14" name="Straight Arrow Connector 13"/>
          <p:cNvCxnSpPr>
            <a:stCxn id="5" idx="3"/>
            <a:endCxn id="11" idx="1"/>
          </p:cNvCxnSpPr>
          <p:nvPr/>
        </p:nvCxnSpPr>
        <p:spPr>
          <a:xfrm flipV="1">
            <a:off x="3453943" y="2952115"/>
            <a:ext cx="974040" cy="292678"/>
          </a:xfrm>
          <a:prstGeom prst="straightConnector1">
            <a:avLst/>
          </a:prstGeom>
          <a:noFill/>
          <a:ln w="9525" cap="flat" cmpd="sng" algn="ctr">
            <a:solidFill>
              <a:srgbClr val="FFFF00"/>
            </a:solidFill>
            <a:prstDash val="solid"/>
            <a:tailEnd type="arrow"/>
          </a:ln>
          <a:effectLst/>
        </p:spPr>
      </p:cxnSp>
      <p:cxnSp>
        <p:nvCxnSpPr>
          <p:cNvPr id="15" name="Straight Arrow Connector 14"/>
          <p:cNvCxnSpPr>
            <a:stCxn id="5" idx="3"/>
            <a:endCxn id="12" idx="1"/>
          </p:cNvCxnSpPr>
          <p:nvPr/>
        </p:nvCxnSpPr>
        <p:spPr>
          <a:xfrm>
            <a:off x="3453943" y="3244793"/>
            <a:ext cx="974041" cy="0"/>
          </a:xfrm>
          <a:prstGeom prst="straightConnector1">
            <a:avLst/>
          </a:prstGeom>
          <a:noFill/>
          <a:ln w="9525" cap="flat" cmpd="sng" algn="ctr">
            <a:solidFill>
              <a:srgbClr val="FFFF00"/>
            </a:solidFill>
            <a:prstDash val="solid"/>
            <a:tailEnd type="arrow"/>
          </a:ln>
          <a:effectLst/>
        </p:spPr>
      </p:cxnSp>
      <p:cxnSp>
        <p:nvCxnSpPr>
          <p:cNvPr id="16" name="Straight Arrow Connector 15"/>
          <p:cNvCxnSpPr>
            <a:stCxn id="5" idx="3"/>
            <a:endCxn id="13" idx="1"/>
          </p:cNvCxnSpPr>
          <p:nvPr/>
        </p:nvCxnSpPr>
        <p:spPr>
          <a:xfrm>
            <a:off x="3453943" y="3244793"/>
            <a:ext cx="974041" cy="292678"/>
          </a:xfrm>
          <a:prstGeom prst="straightConnector1">
            <a:avLst/>
          </a:prstGeom>
          <a:noFill/>
          <a:ln w="9525" cap="flat" cmpd="sng" algn="ctr">
            <a:solidFill>
              <a:srgbClr val="FFFF00"/>
            </a:solidFill>
            <a:prstDash val="solid"/>
            <a:tailEnd type="arrow"/>
          </a:ln>
          <a:effectLst/>
        </p:spPr>
      </p:cxnSp>
      <p:sp>
        <p:nvSpPr>
          <p:cNvPr id="17" name="Right Brace 16"/>
          <p:cNvSpPr/>
          <p:nvPr/>
        </p:nvSpPr>
        <p:spPr>
          <a:xfrm>
            <a:off x="6444208" y="2783128"/>
            <a:ext cx="216024" cy="923330"/>
          </a:xfrm>
          <a:prstGeom prst="rightBrace">
            <a:avLst/>
          </a:prstGeom>
          <a:noFill/>
          <a:ln w="9525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20273" y="2783128"/>
            <a:ext cx="1584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prstClr val="white"/>
                </a:solidFill>
                <a:latin typeface="Book Antiqua"/>
              </a:rPr>
              <a:t>Focus of awareness</a:t>
            </a:r>
          </a:p>
          <a:p>
            <a:pPr algn="ctr"/>
            <a:r>
              <a:rPr lang="en-AU" dirty="0" smtClean="0">
                <a:solidFill>
                  <a:prstClr val="white"/>
                </a:solidFill>
                <a:latin typeface="Book Antiqua"/>
              </a:rPr>
              <a:t>(centre point)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99" y="6450595"/>
            <a:ext cx="238125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0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1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  <a:t>Human as superimposed energy circuits</a:t>
            </a:r>
            <a:endParaRPr kumimoji="0" lang="en-A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rgbClr val="CEB966">
                      <a:tint val="73000"/>
                      <a:satMod val="145000"/>
                    </a:srgbClr>
                  </a:gs>
                  <a:gs pos="73000">
                    <a:srgbClr val="CEB966">
                      <a:tint val="73000"/>
                      <a:satMod val="145000"/>
                    </a:srgbClr>
                  </a:gs>
                  <a:gs pos="100000">
                    <a:srgbClr val="CEB966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Lucida Sans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962" y="1063229"/>
            <a:ext cx="5932075" cy="54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85" y="4810571"/>
            <a:ext cx="634164" cy="792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810571"/>
            <a:ext cx="12795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922792" y="5098640"/>
            <a:ext cx="149828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752" y="6503466"/>
            <a:ext cx="238125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0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95" y="0"/>
            <a:ext cx="9144000" cy="685800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bg1">
                    <a:lumMod val="85000"/>
                  </a:schemeClr>
                </a:solidFill>
              </a:rPr>
              <a:t>Back</a:t>
            </a:r>
            <a:endParaRPr lang="en-AU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88640"/>
            <a:ext cx="8229600" cy="1135718"/>
          </a:xfrm>
          <a:prstGeom prst="rect">
            <a:avLst/>
          </a:prstGeom>
        </p:spPr>
        <p:txBody>
          <a:bodyPr vert="horz" anchor="ctr">
            <a:normAutofit fontScale="97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  <a:t>The Exoteric Axis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Lucida Sans"/>
                <a:ea typeface="+mj-ea"/>
                <a:cs typeface="+mj-cs"/>
              </a:rPr>
              <a:t>Degree of Confinement / Densities</a:t>
            </a:r>
            <a:endParaRPr kumimoji="0" lang="en-A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rgbClr val="CEB966">
                      <a:tint val="73000"/>
                      <a:satMod val="145000"/>
                    </a:srgbClr>
                  </a:gs>
                  <a:gs pos="73000">
                    <a:srgbClr val="CEB966">
                      <a:tint val="73000"/>
                      <a:satMod val="145000"/>
                    </a:srgbClr>
                  </a:gs>
                  <a:gs pos="100000">
                    <a:srgbClr val="CEB966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Lucida Sans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1989" y="2191877"/>
            <a:ext cx="4824536" cy="57606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EB966">
                    <a:lumMod val="50000"/>
                  </a:srgb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V</a:t>
            </a:r>
          </a:p>
        </p:txBody>
      </p:sp>
      <p:sp>
        <p:nvSpPr>
          <p:cNvPr id="5" name="Rectangle 4"/>
          <p:cNvSpPr/>
          <p:nvPr/>
        </p:nvSpPr>
        <p:spPr>
          <a:xfrm>
            <a:off x="2800041" y="2767941"/>
            <a:ext cx="3888432" cy="57606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EB966">
                    <a:lumMod val="50000"/>
                  </a:srgb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IV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2089" y="3344005"/>
            <a:ext cx="3024336" cy="576064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III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0141" y="3944984"/>
            <a:ext cx="2088232" cy="576064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II</a:t>
            </a:r>
          </a:p>
        </p:txBody>
      </p:sp>
      <p:sp>
        <p:nvSpPr>
          <p:cNvPr id="8" name="Rectangle 7"/>
          <p:cNvSpPr/>
          <p:nvPr/>
        </p:nvSpPr>
        <p:spPr>
          <a:xfrm>
            <a:off x="4132189" y="4521048"/>
            <a:ext cx="1224136" cy="576064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I</a:t>
            </a:r>
          </a:p>
        </p:txBody>
      </p:sp>
      <p:cxnSp>
        <p:nvCxnSpPr>
          <p:cNvPr id="9" name="Straight Connector 8"/>
          <p:cNvCxnSpPr>
            <a:stCxn id="4" idx="1"/>
          </p:cNvCxnSpPr>
          <p:nvPr/>
        </p:nvCxnSpPr>
        <p:spPr>
          <a:xfrm>
            <a:off x="2331989" y="2479909"/>
            <a:ext cx="4824536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344010" y="2249076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rgbClr val="CEB966">
                    <a:lumMod val="50000"/>
                  </a:srgbClr>
                </a:solidFill>
                <a:latin typeface="Book Antiqua"/>
              </a:rPr>
              <a:t>w</a:t>
            </a:r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ave</a:t>
            </a:r>
          </a:p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photon</a:t>
            </a:r>
            <a:endParaRPr lang="en-AU" sz="1200" dirty="0">
              <a:solidFill>
                <a:srgbClr val="CEB966">
                  <a:lumMod val="50000"/>
                </a:srgbClr>
              </a:solidFill>
              <a:latin typeface="Book Antiqu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0087" y="2249076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rgbClr val="CEB966">
                    <a:lumMod val="50000"/>
                  </a:srgbClr>
                </a:solidFill>
                <a:latin typeface="Book Antiqua"/>
              </a:rPr>
              <a:t>c</a:t>
            </a:r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ausal</a:t>
            </a:r>
          </a:p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mental</a:t>
            </a:r>
            <a:endParaRPr lang="en-AU" sz="1200" dirty="0">
              <a:solidFill>
                <a:srgbClr val="CEB966">
                  <a:lumMod val="50000"/>
                </a:srgbClr>
              </a:solidFill>
              <a:latin typeface="Book Antiqu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1802" y="2825140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astral</a:t>
            </a:r>
          </a:p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emotional</a:t>
            </a:r>
            <a:endParaRPr lang="en-AU" sz="1200" dirty="0">
              <a:solidFill>
                <a:srgbClr val="CEB966">
                  <a:lumMod val="50000"/>
                </a:srgbClr>
              </a:solidFill>
              <a:latin typeface="Book Antiqu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0545" y="3401204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etheric</a:t>
            </a:r>
          </a:p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energetic</a:t>
            </a:r>
            <a:endParaRPr lang="en-AU" sz="1200" dirty="0">
              <a:solidFill>
                <a:srgbClr val="CEB966">
                  <a:lumMod val="50000"/>
                </a:srgbClr>
              </a:solidFill>
              <a:latin typeface="Book Antiqu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3931" y="4002183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 Antiqua"/>
              </a:rPr>
              <a:t>physic</a:t>
            </a:r>
          </a:p>
          <a:p>
            <a:pPr algn="ctr"/>
            <a:r>
              <a:rPr lang="en-AU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 Antiqua"/>
              </a:rPr>
              <a:t>organic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00041" y="2825140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rgbClr val="CEB966">
                    <a:lumMod val="50000"/>
                  </a:srgbClr>
                </a:solidFill>
                <a:latin typeface="Book Antiqua"/>
              </a:rPr>
              <a:t>s</a:t>
            </a:r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ubatomic</a:t>
            </a:r>
          </a:p>
          <a:p>
            <a:pPr algn="ctr"/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particles</a:t>
            </a:r>
            <a:endParaRPr lang="en-AU" sz="1200" dirty="0">
              <a:solidFill>
                <a:srgbClr val="CEB966">
                  <a:lumMod val="50000"/>
                </a:srgbClr>
              </a:solidFill>
              <a:latin typeface="Book Antiqu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2089" y="3493537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rgbClr val="CEB966">
                    <a:lumMod val="50000"/>
                  </a:srgbClr>
                </a:solidFill>
                <a:latin typeface="Book Antiqua"/>
              </a:rPr>
              <a:t>atomic</a:t>
            </a:r>
            <a:endParaRPr lang="en-AU" sz="1200" dirty="0">
              <a:solidFill>
                <a:srgbClr val="CEB966">
                  <a:lumMod val="50000"/>
                </a:srgbClr>
              </a:solidFill>
              <a:latin typeface="Book Antiqu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88426" y="399502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 Antiqua"/>
              </a:rPr>
              <a:t>molecular</a:t>
            </a:r>
          </a:p>
          <a:p>
            <a:r>
              <a:rPr lang="en-AU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 Antiqua"/>
              </a:rPr>
              <a:t>elements</a:t>
            </a:r>
            <a:endParaRPr lang="en-AU" sz="1200" dirty="0">
              <a:solidFill>
                <a:prstClr val="black">
                  <a:lumMod val="95000"/>
                  <a:lumOff val="5000"/>
                </a:prstClr>
              </a:solidFill>
              <a:latin typeface="Book Antiqu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20795" y="2917473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K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00041" y="355073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L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2089" y="415171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M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00141" y="472778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N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1141" y="472778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N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90619" y="4151716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O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64345" y="35507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P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90719" y="2974673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Q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42169" y="5144205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Fe, Co, Ni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39045" y="2295242"/>
            <a:ext cx="72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Sight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9045" y="287130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Hearing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39045" y="3451293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Smell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39045" y="404834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Taste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9045" y="4624414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Touch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344010" y="3102139"/>
            <a:ext cx="0" cy="181030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1438153" y="4890654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  <a:latin typeface="Book Antiqua"/>
              </a:rPr>
              <a:t>Thermo nuclear</a:t>
            </a:r>
            <a:endParaRPr lang="en-AU" dirty="0">
              <a:solidFill>
                <a:srgbClr val="FF0000"/>
              </a:solidFill>
              <a:latin typeface="Book Antiqua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156525" y="3102139"/>
            <a:ext cx="0" cy="1810307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6212997" y="4912446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  <a:latin typeface="Book Antiqua"/>
              </a:rPr>
              <a:t>Neutron capture</a:t>
            </a:r>
            <a:endParaRPr lang="en-AU" dirty="0">
              <a:solidFill>
                <a:srgbClr val="FFFF00"/>
              </a:solidFill>
              <a:latin typeface="Book Antiqu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72292" y="2295243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Human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72292" y="3447371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prstClr val="white"/>
                </a:solidFill>
                <a:latin typeface="Book Antiqua"/>
              </a:rPr>
              <a:t>Animals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72292" y="4048348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Vegetation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17175" y="4624414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Mineral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17175" y="2871306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Mammals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8410" y="2295242"/>
            <a:ext cx="72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 smtClean="0">
                <a:solidFill>
                  <a:prstClr val="white"/>
                </a:solidFill>
                <a:latin typeface="Book Antiqua"/>
              </a:rPr>
              <a:t>Light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7267" y="2871306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>
                <a:solidFill>
                  <a:prstClr val="white"/>
                </a:solidFill>
                <a:latin typeface="Book Antiqua"/>
              </a:rPr>
              <a:t>Sound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1294" y="4057353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>
                <a:solidFill>
                  <a:prstClr val="white"/>
                </a:solidFill>
                <a:latin typeface="Book Antiqua"/>
              </a:rPr>
              <a:t>Liquid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3197" y="462441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dirty="0" smtClean="0">
                <a:solidFill>
                  <a:prstClr val="white"/>
                </a:solidFill>
                <a:latin typeface="Book Antiqua"/>
              </a:rPr>
              <a:t>Solid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13547" y="1578700"/>
            <a:ext cx="2262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prstClr val="white"/>
                </a:solidFill>
                <a:latin typeface="Book Antiqua"/>
              </a:rPr>
              <a:t>The Implicate Order</a:t>
            </a:r>
          </a:p>
          <a:p>
            <a:pPr algn="ctr"/>
            <a:r>
              <a:rPr lang="en-AU" dirty="0" smtClean="0">
                <a:solidFill>
                  <a:prstClr val="white"/>
                </a:solidFill>
                <a:latin typeface="Book Antiqua"/>
              </a:rPr>
              <a:t>The reality of light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73106" y="2661697"/>
            <a:ext cx="461665" cy="214738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AU" dirty="0" smtClean="0">
                <a:solidFill>
                  <a:prstClr val="white"/>
                </a:solidFill>
                <a:latin typeface="Book Antiqua"/>
              </a:rPr>
              <a:t>The Explicate Order</a:t>
            </a:r>
            <a:endParaRPr lang="en-AU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94260" y="5466444"/>
            <a:ext cx="1500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prstClr val="white"/>
                </a:solidFill>
                <a:latin typeface="Book Antiqua"/>
              </a:rPr>
              <a:t>Electron shells</a:t>
            </a:r>
            <a:endParaRPr lang="en-AU" sz="1600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32732" y="4875784"/>
            <a:ext cx="1423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prstClr val="white"/>
                </a:solidFill>
                <a:latin typeface="Book Antiqua"/>
              </a:rPr>
              <a:t>crystals  inorganic</a:t>
            </a:r>
            <a:endParaRPr lang="en-AU" sz="1200" dirty="0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11465" y="5152783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rgbClr val="FFC000"/>
                </a:solidFill>
                <a:latin typeface="Book Antiqua"/>
              </a:rPr>
              <a:t>Involution</a:t>
            </a:r>
            <a:endParaRPr lang="en-AU" dirty="0">
              <a:solidFill>
                <a:srgbClr val="FFC000"/>
              </a:solidFill>
              <a:latin typeface="Book Antiqu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60047" y="5152783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rgbClr val="FFC000"/>
                </a:solidFill>
                <a:latin typeface="Book Antiqua"/>
              </a:rPr>
              <a:t>Evolution</a:t>
            </a:r>
            <a:endParaRPr lang="en-AU" dirty="0">
              <a:solidFill>
                <a:srgbClr val="FFC000"/>
              </a:solidFill>
              <a:latin typeface="Book Antiqu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891" y="3447371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Gaseous</a:t>
            </a:r>
            <a:endParaRPr lang="en-A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7" name="Up Arrow 56">
            <a:hlinkClick r:id="rId2" action="ppaction://hlinksldjump"/>
          </p:cNvPr>
          <p:cNvSpPr/>
          <p:nvPr/>
        </p:nvSpPr>
        <p:spPr>
          <a:xfrm>
            <a:off x="8686800" y="6525344"/>
            <a:ext cx="162857" cy="144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80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131" y="908720"/>
            <a:ext cx="3048000" cy="2238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33056"/>
            <a:ext cx="60769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7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</TotalTime>
  <Words>483</Words>
  <Application>Microsoft Office PowerPoint</Application>
  <PresentationFormat>On-screen Show (4:3)</PresentationFormat>
  <Paragraphs>177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Childhood curiosity</vt:lpstr>
      <vt:lpstr>Build my first amateur radio transceiver at 12</vt:lpstr>
      <vt:lpstr>Telepathy and other paranormal phenomenon. How do they work?</vt:lpstr>
      <vt:lpstr>St. Louis - Surabaya Senior High school</vt:lpstr>
      <vt:lpstr>Newton’s Law of Movement</vt:lpstr>
      <vt:lpstr>Newton’s Law on Satellites</vt:lpstr>
      <vt:lpstr>Going to Germany 1969 - 1978</vt:lpstr>
      <vt:lpstr>Back to Indonesia</vt:lpstr>
      <vt:lpstr>The Turning Point</vt:lpstr>
      <vt:lpstr>Unification of Scientific Theories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Talking to DeeNA</dc:title>
  <dc:creator>bpramana</dc:creator>
  <cp:lastModifiedBy>bpramana</cp:lastModifiedBy>
  <cp:revision>72</cp:revision>
  <dcterms:created xsi:type="dcterms:W3CDTF">2015-06-05T23:14:01Z</dcterms:created>
  <dcterms:modified xsi:type="dcterms:W3CDTF">2015-06-10T11:33:29Z</dcterms:modified>
</cp:coreProperties>
</file>