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2"/>
  </p:notesMasterIdLst>
  <p:sldIdLst>
    <p:sldId id="256" r:id="rId2"/>
    <p:sldId id="259" r:id="rId3"/>
    <p:sldId id="260" r:id="rId4"/>
    <p:sldId id="276" r:id="rId5"/>
    <p:sldId id="258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57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5" d="100"/>
          <a:sy n="95" d="100"/>
        </p:scale>
        <p:origin x="-108" y="-30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E8BD34-83CC-4E59-8A9B-1EFB60B2E19E}" type="datetimeFigureOut">
              <a:rPr lang="en-AU" smtClean="0"/>
              <a:t>20/02/2017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0E0D48-A14F-46FB-A2ED-E53BDC0A1DAD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793260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028700"/>
            <a:ext cx="8229600" cy="13716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E326E-0488-4744-A95F-DC0FD1A56A9D}" type="datetimeFigureOut">
              <a:rPr lang="en-AU" smtClean="0"/>
              <a:t>20/02/2017</a:t>
            </a:fld>
            <a:endParaRPr lang="en-AU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8F1F0A-6A22-4AB5-9B7F-D263A49272D1}" type="slidenum">
              <a:rPr lang="en-AU" smtClean="0"/>
              <a:t>‹#›</a:t>
            </a:fld>
            <a:endParaRPr lang="en-AU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498774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E326E-0488-4744-A95F-DC0FD1A56A9D}" type="datetimeFigureOut">
              <a:rPr lang="en-AU" smtClean="0"/>
              <a:t>20/02/2017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8F1F0A-6A22-4AB5-9B7F-D263A49272D1}" type="slidenum">
              <a:rPr lang="en-AU" smtClean="0"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7086600" cy="13716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1880840"/>
            <a:ext cx="7086600" cy="1132284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E326E-0488-4744-A95F-DC0FD1A56A9D}" type="datetimeFigureOut">
              <a:rPr lang="en-AU" smtClean="0"/>
              <a:t>20/02/2017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4812507"/>
            <a:ext cx="762000" cy="273844"/>
          </a:xfrm>
        </p:spPr>
        <p:txBody>
          <a:bodyPr/>
          <a:lstStyle/>
          <a:p>
            <a:fld id="{628F1F0A-6A22-4AB5-9B7F-D263A49272D1}" type="slidenum">
              <a:rPr lang="en-AU" smtClean="0"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E326E-0488-4744-A95F-DC0FD1A56A9D}" type="datetimeFigureOut">
              <a:rPr lang="en-AU" smtClean="0"/>
              <a:t>20/02/2017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8F1F0A-6A22-4AB5-9B7F-D263A49272D1}" type="slidenum">
              <a:rPr lang="en-AU" smtClean="0"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4788"/>
            <a:ext cx="8229600" cy="8572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563165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1151335"/>
            <a:ext cx="4041775" cy="563165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771651"/>
            <a:ext cx="4040188" cy="282297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771651"/>
            <a:ext cx="4041775" cy="282297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E326E-0488-4744-A95F-DC0FD1A56A9D}" type="datetimeFigureOut">
              <a:rPr lang="en-AU" smtClean="0"/>
              <a:t>20/02/2017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8F1F0A-6A22-4AB5-9B7F-D263A49272D1}" type="slidenum">
              <a:rPr lang="en-AU" smtClean="0"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E326E-0488-4744-A95F-DC0FD1A56A9D}" type="datetimeFigureOut">
              <a:rPr lang="en-AU" smtClean="0"/>
              <a:t>20/02/2017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8F1F0A-6A22-4AB5-9B7F-D263A49272D1}" type="slidenum">
              <a:rPr lang="en-AU" smtClean="0"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E326E-0488-4744-A95F-DC0FD1A56A9D}" type="datetimeFigureOut">
              <a:rPr lang="en-AU" smtClean="0"/>
              <a:t>20/02/2017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8F1F0A-6A22-4AB5-9B7F-D263A49272D1}" type="slidenum">
              <a:rPr lang="en-AU" smtClean="0"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1" y="1143001"/>
            <a:ext cx="3008313" cy="3451622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E326E-0488-4744-A95F-DC0FD1A56A9D}" type="datetimeFigureOut">
              <a:rPr lang="en-AU" smtClean="0"/>
              <a:t>20/02/2017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8F1F0A-6A22-4AB5-9B7F-D263A49272D1}" type="slidenum">
              <a:rPr lang="en-AU" smtClean="0"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457200"/>
            <a:ext cx="5486400" cy="391716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373981"/>
            <a:ext cx="5486400" cy="29718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875090"/>
            <a:ext cx="5486400" cy="397764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E326E-0488-4744-A95F-DC0FD1A56A9D}" type="datetimeFigureOut">
              <a:rPr lang="en-AU" smtClean="0"/>
              <a:t>20/02/2017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8F1F0A-6A22-4AB5-9B7F-D263A49272D1}" type="slidenum">
              <a:rPr lang="en-AU" smtClean="0"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E326E-0488-4744-A95F-DC0FD1A56A9D}" type="datetimeFigureOut">
              <a:rPr lang="en-AU" smtClean="0"/>
              <a:t>20/02/2017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8F1F0A-6A22-4AB5-9B7F-D263A49272D1}" type="slidenum">
              <a:rPr lang="en-AU" smtClean="0"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E326E-0488-4744-A95F-DC0FD1A56A9D}" type="datetimeFigureOut">
              <a:rPr lang="en-AU" smtClean="0"/>
              <a:t>20/02/2017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8F1F0A-6A22-4AB5-9B7F-D263A49272D1}" type="slidenum">
              <a:rPr lang="en-AU" smtClean="0"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200150"/>
            <a:ext cx="8229600" cy="353187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4812507"/>
            <a:ext cx="2133600" cy="273844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C04E326E-0488-4744-A95F-DC0FD1A56A9D}" type="datetimeFigureOut">
              <a:rPr lang="en-AU" smtClean="0"/>
              <a:t>20/02/2017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4812507"/>
            <a:ext cx="2895600" cy="273844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4812507"/>
            <a:ext cx="762000" cy="273844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628F1F0A-6A22-4AB5-9B7F-D263A49272D1}" type="slidenum">
              <a:rPr lang="en-AU" smtClean="0"/>
              <a:t>‹#›</a:t>
            </a:fld>
            <a:endParaRPr lang="en-A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Clock%20Paradox.pdf" TargetMode="Externa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s://www.youtube.com/watch?v=ifRuWG98ATY" TargetMode="Externa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UUT%20-%20TS%20booklet.pdf" TargetMode="Externa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hyperlink" Target="https://www.youtube.com/watch?v=G6mmIzRz_f8" TargetMode="Externa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hyperlink" Target="https://www.youtube.com/watch?v=v657Ylwh-_k&amp;t=384s" TargetMode="Externa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hyperlink" Target="https://www.youtube.com/watch?v=TK9ozJYELR8" TargetMode="Externa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hyperlink" Target="https://www.youtube.com/watch?v=wyRJZbNmC7U%20t=9:31" TargetMode="Externa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AU" dirty="0" smtClean="0"/>
              <a:t>Human consciousness at the speed of light</a:t>
            </a:r>
            <a:endParaRPr lang="en-AU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AU" dirty="0" smtClean="0"/>
              <a:t>Creating Heaven on Earth</a:t>
            </a:r>
          </a:p>
          <a:p>
            <a:r>
              <a:rPr lang="en-AU" dirty="0" smtClean="0"/>
              <a:t>Inner Circle Study Group</a:t>
            </a:r>
          </a:p>
          <a:p>
            <a:r>
              <a:rPr lang="en-AU" dirty="0" smtClean="0"/>
              <a:t>February 2017 topic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235838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sz="3100" dirty="0"/>
              <a:t>The Clock Paradox in Relativity Theory</a:t>
            </a:r>
            <a:endParaRPr lang="en-AU" dirty="0"/>
          </a:p>
        </p:txBody>
      </p:sp>
      <p:pic>
        <p:nvPicPr>
          <p:cNvPr id="1027" name="Picture 3">
            <a:hlinkClick r:id="rId2" action="ppaction://hlinkfile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987574"/>
            <a:ext cx="6930000" cy="396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19693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AU" sz="2800" dirty="0" smtClean="0"/>
              <a:t>The Clock Paradox in Relativity Theory</a:t>
            </a:r>
            <a:endParaRPr lang="en-AU" sz="28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9658" y="1165880"/>
            <a:ext cx="6930000" cy="315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58732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The footnote:</a:t>
            </a:r>
            <a:endParaRPr lang="en-A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0" y="1419622"/>
            <a:ext cx="9111620" cy="30963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43787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dirty="0" smtClean="0"/>
              <a:t>The Twin </a:t>
            </a:r>
            <a:r>
              <a:rPr lang="en-AU" dirty="0"/>
              <a:t>P</a:t>
            </a:r>
            <a:r>
              <a:rPr lang="en-AU" dirty="0" smtClean="0"/>
              <a:t>aradox</a:t>
            </a:r>
            <a:endParaRPr lang="en-AU" dirty="0"/>
          </a:p>
        </p:txBody>
      </p:sp>
      <p:pic>
        <p:nvPicPr>
          <p:cNvPr id="3074" name="Picture 2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813" y="1203598"/>
            <a:ext cx="60483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42018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AU" sz="3200" dirty="0" smtClean="0"/>
              <a:t>Time dilation and space contraction</a:t>
            </a:r>
            <a:endParaRPr lang="en-AU" sz="32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347614"/>
            <a:ext cx="6096000" cy="3467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48715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5289" y="1217885"/>
            <a:ext cx="6105525" cy="343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233952"/>
            <a:ext cx="6153150" cy="344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AU" sz="3200" dirty="0" smtClean="0"/>
              <a:t>Time Dilation &amp; Space Contraction</a:t>
            </a:r>
            <a:endParaRPr lang="en-AU" sz="3200" dirty="0"/>
          </a:p>
        </p:txBody>
      </p:sp>
    </p:spTree>
    <p:extLst>
      <p:ext uri="{BB962C8B-B14F-4D97-AF65-F5344CB8AC3E}">
        <p14:creationId xmlns:p14="http://schemas.microsoft.com/office/powerpoint/2010/main" val="2904453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The Gamma factor</a:t>
            </a:r>
            <a:endParaRPr lang="en-AU" dirty="0"/>
          </a:p>
        </p:txBody>
      </p:sp>
      <p:pic>
        <p:nvPicPr>
          <p:cNvPr id="6146" name="Picture 2">
            <a:hlinkClick r:id="rId2" action="ppaction://hlinkfile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9652" y="987574"/>
            <a:ext cx="6144828" cy="396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35312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AU" sz="2800" dirty="0" smtClean="0"/>
              <a:t>The Gamma Factor as a function of speed</a:t>
            </a:r>
            <a:endParaRPr lang="en-AU" sz="2800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6278" y="987574"/>
            <a:ext cx="4320000" cy="2622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6562" y="1249834"/>
            <a:ext cx="4320000" cy="3488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13050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Moving at 99.9999% C</a:t>
            </a:r>
            <a:endParaRPr lang="en-AU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133475"/>
            <a:ext cx="7200000" cy="224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3385539"/>
            <a:ext cx="7200000" cy="3781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25684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Moving at 100% </a:t>
            </a:r>
            <a:r>
              <a:rPr lang="en-AU" dirty="0" smtClean="0"/>
              <a:t>C ?</a:t>
            </a:r>
            <a:endParaRPr lang="en-AU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598" y="1203598"/>
            <a:ext cx="7200000" cy="3145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524069" y="4543059"/>
            <a:ext cx="61590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/>
              <a:t>This could only happens to massless particles like photons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220882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AU" sz="2800" dirty="0" smtClean="0"/>
              <a:t>Particle Accelerator and Gamma Factor</a:t>
            </a:r>
            <a:endParaRPr lang="en-AU" sz="2800" dirty="0"/>
          </a:p>
        </p:txBody>
      </p:sp>
      <p:pic>
        <p:nvPicPr>
          <p:cNvPr id="10242" name="Picture 2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987574"/>
            <a:ext cx="6080614" cy="396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05318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Quantum Entanglement</a:t>
            </a:r>
            <a:endParaRPr lang="en-AU" dirty="0"/>
          </a:p>
        </p:txBody>
      </p:sp>
      <p:pic>
        <p:nvPicPr>
          <p:cNvPr id="11266" name="Picture 2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2857" y="1131590"/>
            <a:ext cx="6124575" cy="343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54746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Where is the Gamma Factor?</a:t>
            </a:r>
            <a:endParaRPr lang="en-AU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9713" y="1131590"/>
            <a:ext cx="6124575" cy="343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813" y="1131589"/>
            <a:ext cx="6086475" cy="343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36857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Quantum Reality</a:t>
            </a:r>
            <a:endParaRPr lang="en-AU" dirty="0"/>
          </a:p>
        </p:txBody>
      </p:sp>
      <p:sp>
        <p:nvSpPr>
          <p:cNvPr id="3" name="Rectangle 2"/>
          <p:cNvSpPr/>
          <p:nvPr/>
        </p:nvSpPr>
        <p:spPr>
          <a:xfrm>
            <a:off x="1043608" y="1347614"/>
            <a:ext cx="7110536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/>
              <a:t>In </a:t>
            </a:r>
            <a:r>
              <a:rPr lang="en-US" sz="2800" dirty="0"/>
              <a:t>the quantum realm, there are no discrete actions or separate objects, only an </a:t>
            </a:r>
            <a:r>
              <a:rPr lang="en-US" sz="2800" b="1" dirty="0">
                <a:solidFill>
                  <a:srgbClr val="FFFF00"/>
                </a:solidFill>
              </a:rPr>
              <a:t>indivisible whole</a:t>
            </a:r>
            <a:r>
              <a:rPr lang="en-US" sz="2800" dirty="0"/>
              <a:t>.  Even the distinction between observer and perception is erased.  Quantum reality is all verbs and no nouns.</a:t>
            </a:r>
            <a:endParaRPr lang="en-AU" dirty="0"/>
          </a:p>
        </p:txBody>
      </p:sp>
      <p:sp>
        <p:nvSpPr>
          <p:cNvPr id="4" name="TextBox 3"/>
          <p:cNvSpPr txBox="1"/>
          <p:nvPr/>
        </p:nvSpPr>
        <p:spPr>
          <a:xfrm>
            <a:off x="1932120" y="4127560"/>
            <a:ext cx="533351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AU" b="1" dirty="0" smtClean="0">
                <a:solidFill>
                  <a:srgbClr val="FFFF00"/>
                </a:solidFill>
              </a:rPr>
              <a:t>Both photons are the same photon – indivisible!</a:t>
            </a:r>
          </a:p>
          <a:p>
            <a:pPr algn="ctr"/>
            <a:r>
              <a:rPr lang="en-AU" b="1" dirty="0">
                <a:solidFill>
                  <a:srgbClr val="FFFF00"/>
                </a:solidFill>
              </a:rPr>
              <a:t>(</a:t>
            </a:r>
            <a:r>
              <a:rPr lang="en-AU" b="1" dirty="0" smtClean="0">
                <a:solidFill>
                  <a:srgbClr val="FFFF00"/>
                </a:solidFill>
              </a:rPr>
              <a:t>not just entangled)</a:t>
            </a:r>
            <a:endParaRPr lang="en-AU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9326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AU" sz="3200" dirty="0" smtClean="0"/>
              <a:t>Is there speed at the speed of light?</a:t>
            </a:r>
            <a:endParaRPr lang="en-AU" sz="3200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540" y="1203598"/>
            <a:ext cx="7360920" cy="1965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540" y="3291830"/>
            <a:ext cx="7360919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00598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AU" sz="3600" dirty="0" smtClean="0"/>
              <a:t>Learning from History</a:t>
            </a:r>
            <a:br>
              <a:rPr lang="en-AU" sz="3600" dirty="0" smtClean="0"/>
            </a:br>
            <a:r>
              <a:rPr lang="en-AU" sz="3600" dirty="0" smtClean="0"/>
              <a:t>The Retrograde motion of planets</a:t>
            </a:r>
            <a:endParaRPr lang="en-AU" sz="3600" dirty="0"/>
          </a:p>
        </p:txBody>
      </p:sp>
      <p:pic>
        <p:nvPicPr>
          <p:cNvPr id="1029" name="Picture 5" descr="C:\Users\bpramana\AppData\Local\Microsoft\Windows\Temporary Internet Files\Content.IE5\T542AR62\8209704992_b38a52def0_z[1]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1131590"/>
            <a:ext cx="5086093" cy="36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57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AU" dirty="0" smtClean="0"/>
              <a:t>Geocentric &amp; Heliocentric system</a:t>
            </a:r>
            <a:endParaRPr lang="en-AU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3807" y="1275606"/>
            <a:ext cx="6048375" cy="343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5232" y="1261466"/>
            <a:ext cx="6076950" cy="343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17503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AU" sz="2800" dirty="0" smtClean="0"/>
              <a:t>Turning the frame of reference around</a:t>
            </a:r>
            <a:endParaRPr lang="en-AU" sz="2800" dirty="0"/>
          </a:p>
        </p:txBody>
      </p:sp>
      <p:pic>
        <p:nvPicPr>
          <p:cNvPr id="15362" name="Picture 2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9238" y="1275606"/>
            <a:ext cx="6105525" cy="343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41122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195486"/>
            <a:ext cx="8229600" cy="857250"/>
          </a:xfrm>
        </p:spPr>
        <p:txBody>
          <a:bodyPr>
            <a:normAutofit fontScale="90000"/>
          </a:bodyPr>
          <a:lstStyle/>
          <a:p>
            <a:r>
              <a:rPr lang="en-AU" sz="3600" dirty="0" smtClean="0"/>
              <a:t>Degree of Confinement / Densities</a:t>
            </a:r>
            <a:endParaRPr lang="en-AU" dirty="0"/>
          </a:p>
        </p:txBody>
      </p:sp>
      <p:sp>
        <p:nvSpPr>
          <p:cNvPr id="5" name="Rectangle 4"/>
          <p:cNvSpPr/>
          <p:nvPr/>
        </p:nvSpPr>
        <p:spPr>
          <a:xfrm>
            <a:off x="2331989" y="1491630"/>
            <a:ext cx="4824536" cy="57606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 smtClean="0">
                <a:solidFill>
                  <a:schemeClr val="accent1">
                    <a:lumMod val="50000"/>
                  </a:schemeClr>
                </a:solidFill>
              </a:rPr>
              <a:t>V</a:t>
            </a:r>
            <a:endParaRPr lang="en-AU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800041" y="2067694"/>
            <a:ext cx="3888432" cy="576064"/>
          </a:xfrm>
          <a:prstGeom prst="rect">
            <a:avLst/>
          </a:prstGeom>
          <a:solidFill>
            <a:schemeClr val="tx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 smtClean="0">
                <a:solidFill>
                  <a:schemeClr val="accent1">
                    <a:lumMod val="50000"/>
                  </a:schemeClr>
                </a:solidFill>
              </a:rPr>
              <a:t>IV</a:t>
            </a:r>
            <a:endParaRPr lang="en-AU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232089" y="2643758"/>
            <a:ext cx="3024336" cy="576064"/>
          </a:xfrm>
          <a:prstGeom prst="rect">
            <a:avLst/>
          </a:prstGeom>
          <a:solidFill>
            <a:schemeClr val="tx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 smtClean="0"/>
              <a:t>III</a:t>
            </a:r>
            <a:endParaRPr lang="en-AU" dirty="0"/>
          </a:p>
        </p:txBody>
      </p:sp>
      <p:sp>
        <p:nvSpPr>
          <p:cNvPr id="8" name="Rectangle 7"/>
          <p:cNvSpPr/>
          <p:nvPr/>
        </p:nvSpPr>
        <p:spPr>
          <a:xfrm>
            <a:off x="3700141" y="3244737"/>
            <a:ext cx="2088232" cy="576064"/>
          </a:xfrm>
          <a:prstGeom prst="rect">
            <a:avLst/>
          </a:prstGeom>
          <a:solidFill>
            <a:schemeClr val="bg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 smtClean="0"/>
              <a:t>II</a:t>
            </a:r>
            <a:endParaRPr lang="en-AU" dirty="0"/>
          </a:p>
        </p:txBody>
      </p:sp>
      <p:sp>
        <p:nvSpPr>
          <p:cNvPr id="9" name="Rectangle 8"/>
          <p:cNvSpPr/>
          <p:nvPr/>
        </p:nvSpPr>
        <p:spPr>
          <a:xfrm>
            <a:off x="4132189" y="3820801"/>
            <a:ext cx="1224136" cy="576064"/>
          </a:xfrm>
          <a:prstGeom prst="rect">
            <a:avLst/>
          </a:prstGeom>
          <a:solidFill>
            <a:schemeClr val="bg1">
              <a:lumMod val="65000"/>
              <a:lumOff val="3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 smtClean="0"/>
              <a:t>I</a:t>
            </a:r>
            <a:endParaRPr lang="en-AU" dirty="0"/>
          </a:p>
        </p:txBody>
      </p:sp>
      <p:cxnSp>
        <p:nvCxnSpPr>
          <p:cNvPr id="10" name="Straight Connector 9"/>
          <p:cNvCxnSpPr>
            <a:stCxn id="5" idx="1"/>
          </p:cNvCxnSpPr>
          <p:nvPr/>
        </p:nvCxnSpPr>
        <p:spPr>
          <a:xfrm>
            <a:off x="2331989" y="1779662"/>
            <a:ext cx="4824536" cy="0"/>
          </a:xfrm>
          <a:prstGeom prst="line">
            <a:avLst/>
          </a:prstGeom>
          <a:ln w="19050">
            <a:solidFill>
              <a:srgbClr val="FF00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2344010" y="1548829"/>
            <a:ext cx="6735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AU" sz="1200" dirty="0">
                <a:solidFill>
                  <a:schemeClr val="accent1">
                    <a:lumMod val="50000"/>
                  </a:schemeClr>
                </a:solidFill>
              </a:rPr>
              <a:t>w</a:t>
            </a:r>
            <a:r>
              <a:rPr lang="en-AU" sz="1200" dirty="0" smtClean="0">
                <a:solidFill>
                  <a:schemeClr val="accent1">
                    <a:lumMod val="50000"/>
                  </a:schemeClr>
                </a:solidFill>
              </a:rPr>
              <a:t>ave</a:t>
            </a:r>
          </a:p>
          <a:p>
            <a:pPr algn="ctr"/>
            <a:r>
              <a:rPr lang="en-AU" sz="1200" dirty="0" smtClean="0">
                <a:solidFill>
                  <a:schemeClr val="accent1">
                    <a:lumMod val="50000"/>
                  </a:schemeClr>
                </a:solidFill>
              </a:rPr>
              <a:t>photon</a:t>
            </a:r>
            <a:endParaRPr lang="en-AU" sz="12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240087" y="1548829"/>
            <a:ext cx="6559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AU" sz="1200" dirty="0">
                <a:solidFill>
                  <a:schemeClr val="accent1">
                    <a:lumMod val="50000"/>
                  </a:schemeClr>
                </a:solidFill>
              </a:rPr>
              <a:t>c</a:t>
            </a:r>
            <a:r>
              <a:rPr lang="en-AU" sz="1200" dirty="0" smtClean="0">
                <a:solidFill>
                  <a:schemeClr val="accent1">
                    <a:lumMod val="50000"/>
                  </a:schemeClr>
                </a:solidFill>
              </a:rPr>
              <a:t>ausal</a:t>
            </a:r>
          </a:p>
          <a:p>
            <a:pPr algn="ctr"/>
            <a:r>
              <a:rPr lang="en-AU" sz="1200" dirty="0" smtClean="0">
                <a:solidFill>
                  <a:schemeClr val="accent1">
                    <a:lumMod val="50000"/>
                  </a:schemeClr>
                </a:solidFill>
              </a:rPr>
              <a:t>mental</a:t>
            </a:r>
            <a:endParaRPr lang="en-AU" sz="12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801802" y="2124893"/>
            <a:ext cx="8675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AU" sz="1200" dirty="0" smtClean="0">
                <a:solidFill>
                  <a:schemeClr val="accent1">
                    <a:lumMod val="50000"/>
                  </a:schemeClr>
                </a:solidFill>
              </a:rPr>
              <a:t>astral</a:t>
            </a:r>
          </a:p>
          <a:p>
            <a:pPr algn="ctr"/>
            <a:r>
              <a:rPr lang="en-AU" sz="1200" dirty="0" smtClean="0">
                <a:solidFill>
                  <a:schemeClr val="accent1">
                    <a:lumMod val="50000"/>
                  </a:schemeClr>
                </a:solidFill>
              </a:rPr>
              <a:t>emotional</a:t>
            </a:r>
            <a:endParaRPr lang="en-AU" sz="12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430545" y="2700957"/>
            <a:ext cx="8050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AU" sz="1200" dirty="0" smtClean="0">
                <a:solidFill>
                  <a:schemeClr val="accent1">
                    <a:lumMod val="50000"/>
                  </a:schemeClr>
                </a:solidFill>
              </a:rPr>
              <a:t>etheric</a:t>
            </a:r>
          </a:p>
          <a:p>
            <a:pPr algn="ctr"/>
            <a:r>
              <a:rPr lang="en-AU" sz="1200" dirty="0" smtClean="0">
                <a:solidFill>
                  <a:schemeClr val="accent1">
                    <a:lumMod val="50000"/>
                  </a:schemeClr>
                </a:solidFill>
              </a:rPr>
              <a:t>energetic</a:t>
            </a:r>
            <a:endParaRPr lang="en-AU" sz="12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063931" y="3301936"/>
            <a:ext cx="6944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AU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physic</a:t>
            </a:r>
          </a:p>
          <a:p>
            <a:pPr algn="ctr"/>
            <a:r>
              <a:rPr lang="en-AU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organic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800041" y="2124893"/>
            <a:ext cx="8883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AU" sz="1200" dirty="0">
                <a:solidFill>
                  <a:schemeClr val="accent1">
                    <a:lumMod val="50000"/>
                  </a:schemeClr>
                </a:solidFill>
              </a:rPr>
              <a:t>s</a:t>
            </a:r>
            <a:r>
              <a:rPr lang="en-AU" sz="1200" dirty="0" smtClean="0">
                <a:solidFill>
                  <a:schemeClr val="accent1">
                    <a:lumMod val="50000"/>
                  </a:schemeClr>
                </a:solidFill>
              </a:rPr>
              <a:t>ubatomic</a:t>
            </a:r>
          </a:p>
          <a:p>
            <a:pPr algn="ctr"/>
            <a:r>
              <a:rPr lang="en-AU" sz="1200" dirty="0" smtClean="0">
                <a:solidFill>
                  <a:schemeClr val="accent1">
                    <a:lumMod val="50000"/>
                  </a:schemeClr>
                </a:solidFill>
              </a:rPr>
              <a:t>particles</a:t>
            </a:r>
            <a:endParaRPr lang="en-AU" sz="12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232089" y="2793290"/>
            <a:ext cx="64472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200" dirty="0" smtClean="0">
                <a:solidFill>
                  <a:schemeClr val="accent1">
                    <a:lumMod val="50000"/>
                  </a:schemeClr>
                </a:solidFill>
              </a:rPr>
              <a:t>atomic</a:t>
            </a:r>
            <a:endParaRPr lang="en-AU" sz="12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688426" y="3394268"/>
            <a:ext cx="79220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elements</a:t>
            </a:r>
            <a:endParaRPr lang="en-AU" sz="1200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320795" y="2217226"/>
            <a:ext cx="3529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/>
              <a:t>K</a:t>
            </a:r>
            <a:endParaRPr lang="en-AU" dirty="0"/>
          </a:p>
        </p:txBody>
      </p:sp>
      <p:sp>
        <p:nvSpPr>
          <p:cNvPr id="20" name="TextBox 19"/>
          <p:cNvSpPr txBox="1"/>
          <p:nvPr/>
        </p:nvSpPr>
        <p:spPr>
          <a:xfrm>
            <a:off x="2800041" y="2850490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/>
              <a:t>L</a:t>
            </a:r>
            <a:endParaRPr lang="en-AU" dirty="0"/>
          </a:p>
        </p:txBody>
      </p:sp>
      <p:sp>
        <p:nvSpPr>
          <p:cNvPr id="21" name="TextBox 20"/>
          <p:cNvSpPr txBox="1"/>
          <p:nvPr/>
        </p:nvSpPr>
        <p:spPr>
          <a:xfrm>
            <a:off x="3232089" y="3451469"/>
            <a:ext cx="4026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/>
              <a:t>M</a:t>
            </a:r>
            <a:endParaRPr lang="en-AU" dirty="0"/>
          </a:p>
        </p:txBody>
      </p:sp>
      <p:sp>
        <p:nvSpPr>
          <p:cNvPr id="22" name="TextBox 21"/>
          <p:cNvSpPr txBox="1"/>
          <p:nvPr/>
        </p:nvSpPr>
        <p:spPr>
          <a:xfrm>
            <a:off x="3700141" y="4027533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/>
              <a:t>N</a:t>
            </a:r>
            <a:endParaRPr lang="en-AU" dirty="0"/>
          </a:p>
        </p:txBody>
      </p:sp>
      <p:sp>
        <p:nvSpPr>
          <p:cNvPr id="23" name="TextBox 22"/>
          <p:cNvSpPr txBox="1"/>
          <p:nvPr/>
        </p:nvSpPr>
        <p:spPr>
          <a:xfrm>
            <a:off x="5411141" y="4027533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/>
              <a:t>N</a:t>
            </a:r>
            <a:endParaRPr lang="en-AU" dirty="0"/>
          </a:p>
        </p:txBody>
      </p:sp>
      <p:sp>
        <p:nvSpPr>
          <p:cNvPr id="24" name="TextBox 23"/>
          <p:cNvSpPr txBox="1"/>
          <p:nvPr/>
        </p:nvSpPr>
        <p:spPr>
          <a:xfrm>
            <a:off x="5890619" y="3451469"/>
            <a:ext cx="3658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/>
              <a:t>O</a:t>
            </a:r>
            <a:endParaRPr lang="en-AU" dirty="0"/>
          </a:p>
        </p:txBody>
      </p:sp>
      <p:sp>
        <p:nvSpPr>
          <p:cNvPr id="25" name="TextBox 24"/>
          <p:cNvSpPr txBox="1"/>
          <p:nvPr/>
        </p:nvSpPr>
        <p:spPr>
          <a:xfrm>
            <a:off x="6364345" y="2850490"/>
            <a:ext cx="324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/>
              <a:t>P</a:t>
            </a:r>
            <a:endParaRPr lang="en-AU" dirty="0"/>
          </a:p>
        </p:txBody>
      </p:sp>
      <p:sp>
        <p:nvSpPr>
          <p:cNvPr id="26" name="TextBox 25"/>
          <p:cNvSpPr txBox="1"/>
          <p:nvPr/>
        </p:nvSpPr>
        <p:spPr>
          <a:xfrm>
            <a:off x="6790719" y="2274426"/>
            <a:ext cx="3658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/>
              <a:t>Q</a:t>
            </a:r>
            <a:endParaRPr lang="en-AU" dirty="0"/>
          </a:p>
        </p:txBody>
      </p:sp>
      <p:sp>
        <p:nvSpPr>
          <p:cNvPr id="27" name="TextBox 26"/>
          <p:cNvSpPr txBox="1"/>
          <p:nvPr/>
        </p:nvSpPr>
        <p:spPr>
          <a:xfrm>
            <a:off x="4142169" y="4443958"/>
            <a:ext cx="12041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/>
              <a:t>Fe, Co, Ni</a:t>
            </a:r>
            <a:endParaRPr lang="en-AU" dirty="0"/>
          </a:p>
        </p:txBody>
      </p:sp>
      <p:sp>
        <p:nvSpPr>
          <p:cNvPr id="28" name="TextBox 27"/>
          <p:cNvSpPr txBox="1"/>
          <p:nvPr/>
        </p:nvSpPr>
        <p:spPr>
          <a:xfrm>
            <a:off x="1239045" y="1594995"/>
            <a:ext cx="7248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smtClean="0"/>
              <a:t>Sight</a:t>
            </a:r>
            <a:endParaRPr lang="en-AU" dirty="0"/>
          </a:p>
        </p:txBody>
      </p:sp>
      <p:sp>
        <p:nvSpPr>
          <p:cNvPr id="29" name="TextBox 28"/>
          <p:cNvSpPr txBox="1"/>
          <p:nvPr/>
        </p:nvSpPr>
        <p:spPr>
          <a:xfrm>
            <a:off x="1239045" y="2171060"/>
            <a:ext cx="10246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/>
              <a:t>Hearing</a:t>
            </a:r>
            <a:endParaRPr lang="en-AU" dirty="0"/>
          </a:p>
        </p:txBody>
      </p:sp>
      <p:sp>
        <p:nvSpPr>
          <p:cNvPr id="30" name="TextBox 29"/>
          <p:cNvSpPr txBox="1"/>
          <p:nvPr/>
        </p:nvSpPr>
        <p:spPr>
          <a:xfrm>
            <a:off x="1239045" y="2751046"/>
            <a:ext cx="7553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/>
              <a:t>Smell</a:t>
            </a:r>
            <a:endParaRPr lang="en-AU" dirty="0"/>
          </a:p>
        </p:txBody>
      </p:sp>
      <p:sp>
        <p:nvSpPr>
          <p:cNvPr id="31" name="TextBox 30"/>
          <p:cNvSpPr txBox="1"/>
          <p:nvPr/>
        </p:nvSpPr>
        <p:spPr>
          <a:xfrm>
            <a:off x="1239045" y="3348101"/>
            <a:ext cx="7248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/>
              <a:t>Taste</a:t>
            </a:r>
            <a:endParaRPr lang="en-AU" dirty="0"/>
          </a:p>
        </p:txBody>
      </p:sp>
      <p:sp>
        <p:nvSpPr>
          <p:cNvPr id="32" name="TextBox 31"/>
          <p:cNvSpPr txBox="1"/>
          <p:nvPr/>
        </p:nvSpPr>
        <p:spPr>
          <a:xfrm>
            <a:off x="1239045" y="3924167"/>
            <a:ext cx="8290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/>
              <a:t>Touch</a:t>
            </a:r>
            <a:endParaRPr lang="en-AU" dirty="0"/>
          </a:p>
        </p:txBody>
      </p:sp>
      <p:cxnSp>
        <p:nvCxnSpPr>
          <p:cNvPr id="33" name="Straight Arrow Connector 32"/>
          <p:cNvCxnSpPr/>
          <p:nvPr/>
        </p:nvCxnSpPr>
        <p:spPr>
          <a:xfrm>
            <a:off x="2344010" y="2401892"/>
            <a:ext cx="0" cy="1810307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1438153" y="4396865"/>
            <a:ext cx="18117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>
                <a:solidFill>
                  <a:srgbClr val="FF0000"/>
                </a:solidFill>
              </a:rPr>
              <a:t>Thermo nuclear</a:t>
            </a:r>
            <a:endParaRPr lang="en-AU" dirty="0">
              <a:solidFill>
                <a:srgbClr val="FF0000"/>
              </a:solidFill>
            </a:endParaRPr>
          </a:p>
        </p:txBody>
      </p:sp>
      <p:cxnSp>
        <p:nvCxnSpPr>
          <p:cNvPr id="35" name="Straight Arrow Connector 34"/>
          <p:cNvCxnSpPr/>
          <p:nvPr/>
        </p:nvCxnSpPr>
        <p:spPr>
          <a:xfrm flipV="1">
            <a:off x="7156525" y="2401892"/>
            <a:ext cx="0" cy="1810307"/>
          </a:xfrm>
          <a:prstGeom prst="straightConnector1">
            <a:avLst/>
          </a:prstGeom>
          <a:ln w="1905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6216197" y="4416670"/>
            <a:ext cx="18870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>
                <a:solidFill>
                  <a:srgbClr val="FFFF00"/>
                </a:solidFill>
              </a:rPr>
              <a:t>Neutron capture</a:t>
            </a:r>
            <a:endParaRPr lang="en-AU" dirty="0">
              <a:solidFill>
                <a:srgbClr val="FFFF00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7516565" y="1594996"/>
            <a:ext cx="9701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/>
              <a:t>Human</a:t>
            </a:r>
            <a:endParaRPr lang="en-AU" dirty="0"/>
          </a:p>
        </p:txBody>
      </p:sp>
      <p:sp>
        <p:nvSpPr>
          <p:cNvPr id="38" name="TextBox 37"/>
          <p:cNvSpPr txBox="1"/>
          <p:nvPr/>
        </p:nvSpPr>
        <p:spPr>
          <a:xfrm>
            <a:off x="7494922" y="2747123"/>
            <a:ext cx="10502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AU" dirty="0" smtClean="0"/>
              <a:t>Animals</a:t>
            </a:r>
            <a:endParaRPr lang="en-AU" dirty="0"/>
          </a:p>
        </p:txBody>
      </p:sp>
      <p:sp>
        <p:nvSpPr>
          <p:cNvPr id="39" name="TextBox 38"/>
          <p:cNvSpPr txBox="1"/>
          <p:nvPr/>
        </p:nvSpPr>
        <p:spPr>
          <a:xfrm>
            <a:off x="7372292" y="3357106"/>
            <a:ext cx="1295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/>
              <a:t>Vegetation</a:t>
            </a:r>
            <a:endParaRPr lang="en-AU" dirty="0"/>
          </a:p>
        </p:txBody>
      </p:sp>
      <p:sp>
        <p:nvSpPr>
          <p:cNvPr id="40" name="TextBox 39"/>
          <p:cNvSpPr txBox="1"/>
          <p:nvPr/>
        </p:nvSpPr>
        <p:spPr>
          <a:xfrm>
            <a:off x="7525380" y="3924167"/>
            <a:ext cx="9893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/>
              <a:t>Mineral</a:t>
            </a:r>
            <a:endParaRPr lang="en-AU" dirty="0"/>
          </a:p>
        </p:txBody>
      </p:sp>
      <p:sp>
        <p:nvSpPr>
          <p:cNvPr id="41" name="TextBox 40"/>
          <p:cNvSpPr txBox="1"/>
          <p:nvPr/>
        </p:nvSpPr>
        <p:spPr>
          <a:xfrm>
            <a:off x="7417176" y="2143182"/>
            <a:ext cx="12057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/>
              <a:t>Mammals</a:t>
            </a:r>
            <a:endParaRPr lang="en-AU" dirty="0"/>
          </a:p>
        </p:txBody>
      </p:sp>
      <p:sp>
        <p:nvSpPr>
          <p:cNvPr id="42" name="TextBox 41"/>
          <p:cNvSpPr txBox="1"/>
          <p:nvPr/>
        </p:nvSpPr>
        <p:spPr>
          <a:xfrm>
            <a:off x="368410" y="1594995"/>
            <a:ext cx="7271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AU" dirty="0" smtClean="0"/>
              <a:t>Light</a:t>
            </a:r>
            <a:endParaRPr lang="en-AU" dirty="0"/>
          </a:p>
        </p:txBody>
      </p:sp>
      <p:sp>
        <p:nvSpPr>
          <p:cNvPr id="43" name="TextBox 42"/>
          <p:cNvSpPr txBox="1"/>
          <p:nvPr/>
        </p:nvSpPr>
        <p:spPr>
          <a:xfrm>
            <a:off x="247267" y="2171059"/>
            <a:ext cx="8483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AU" dirty="0" smtClean="0"/>
              <a:t>Sound</a:t>
            </a:r>
            <a:endParaRPr lang="en-AU" dirty="0"/>
          </a:p>
        </p:txBody>
      </p:sp>
      <p:sp>
        <p:nvSpPr>
          <p:cNvPr id="44" name="TextBox 43"/>
          <p:cNvSpPr txBox="1"/>
          <p:nvPr/>
        </p:nvSpPr>
        <p:spPr>
          <a:xfrm>
            <a:off x="46891" y="2747123"/>
            <a:ext cx="10486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AU" dirty="0" smtClean="0"/>
              <a:t>Gaseous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181294" y="3357106"/>
            <a:ext cx="8707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AU" dirty="0" smtClean="0"/>
              <a:t>Liquid</a:t>
            </a:r>
            <a:endParaRPr lang="en-AU" dirty="0"/>
          </a:p>
        </p:txBody>
      </p:sp>
      <p:sp>
        <p:nvSpPr>
          <p:cNvPr id="46" name="TextBox 45"/>
          <p:cNvSpPr txBox="1"/>
          <p:nvPr/>
        </p:nvSpPr>
        <p:spPr>
          <a:xfrm>
            <a:off x="343197" y="3924167"/>
            <a:ext cx="7088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AU" dirty="0" smtClean="0"/>
              <a:t>Solid</a:t>
            </a:r>
            <a:endParaRPr lang="en-AU" dirty="0"/>
          </a:p>
        </p:txBody>
      </p:sp>
      <p:sp>
        <p:nvSpPr>
          <p:cNvPr id="47" name="TextBox 46"/>
          <p:cNvSpPr txBox="1"/>
          <p:nvPr/>
        </p:nvSpPr>
        <p:spPr>
          <a:xfrm>
            <a:off x="3613547" y="878453"/>
            <a:ext cx="22621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AU" dirty="0" smtClean="0"/>
              <a:t>The Implicate Order</a:t>
            </a:r>
          </a:p>
          <a:p>
            <a:pPr algn="ctr"/>
            <a:r>
              <a:rPr lang="en-AU" dirty="0" smtClean="0"/>
              <a:t>The reality of light</a:t>
            </a:r>
            <a:endParaRPr lang="en-AU" dirty="0"/>
          </a:p>
        </p:txBody>
      </p:sp>
      <p:sp>
        <p:nvSpPr>
          <p:cNvPr id="48" name="TextBox 47"/>
          <p:cNvSpPr txBox="1"/>
          <p:nvPr/>
        </p:nvSpPr>
        <p:spPr>
          <a:xfrm>
            <a:off x="8573106" y="1961450"/>
            <a:ext cx="461665" cy="2147383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n-AU" dirty="0" smtClean="0"/>
              <a:t>The Explicate Order</a:t>
            </a:r>
            <a:endParaRPr lang="en-AU" dirty="0"/>
          </a:p>
        </p:txBody>
      </p:sp>
      <p:sp>
        <p:nvSpPr>
          <p:cNvPr id="49" name="TextBox 48"/>
          <p:cNvSpPr txBox="1"/>
          <p:nvPr/>
        </p:nvSpPr>
        <p:spPr>
          <a:xfrm>
            <a:off x="3994260" y="4766197"/>
            <a:ext cx="150073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600" dirty="0" smtClean="0"/>
              <a:t>Electron shells</a:t>
            </a:r>
            <a:endParaRPr lang="en-AU" sz="1600" dirty="0"/>
          </a:p>
        </p:txBody>
      </p:sp>
      <p:sp>
        <p:nvSpPr>
          <p:cNvPr id="50" name="TextBox 49"/>
          <p:cNvSpPr txBox="1"/>
          <p:nvPr/>
        </p:nvSpPr>
        <p:spPr>
          <a:xfrm>
            <a:off x="4032732" y="4175537"/>
            <a:ext cx="142378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200" dirty="0" smtClean="0"/>
              <a:t>crystals  inorganic</a:t>
            </a:r>
            <a:endParaRPr lang="en-AU" sz="1200" dirty="0"/>
          </a:p>
        </p:txBody>
      </p:sp>
    </p:spTree>
    <p:extLst>
      <p:ext uri="{BB962C8B-B14F-4D97-AF65-F5344CB8AC3E}">
        <p14:creationId xmlns:p14="http://schemas.microsoft.com/office/powerpoint/2010/main" val="2278037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1605</TotalTime>
  <Words>236</Words>
  <Application>Microsoft Office PowerPoint</Application>
  <PresentationFormat>On-screen Show (16:9)</PresentationFormat>
  <Paragraphs>77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Apex</vt:lpstr>
      <vt:lpstr>Human consciousness at the speed of light</vt:lpstr>
      <vt:lpstr>The Clock Paradox in Relativity Theory</vt:lpstr>
      <vt:lpstr>The Clock Paradox in Relativity Theory</vt:lpstr>
      <vt:lpstr>The footnote:</vt:lpstr>
      <vt:lpstr>The Twin Paradox</vt:lpstr>
      <vt:lpstr>Time dilation and space contraction</vt:lpstr>
      <vt:lpstr>Time Dilation &amp; Space Contraction</vt:lpstr>
      <vt:lpstr>The Gamma factor</vt:lpstr>
      <vt:lpstr>The Gamma Factor as a function of speed</vt:lpstr>
      <vt:lpstr>Moving at 99.9999% C</vt:lpstr>
      <vt:lpstr>Moving at 100% C ?</vt:lpstr>
      <vt:lpstr>Particle Accelerator and Gamma Factor</vt:lpstr>
      <vt:lpstr>Quantum Entanglement</vt:lpstr>
      <vt:lpstr>Where is the Gamma Factor?</vt:lpstr>
      <vt:lpstr>Quantum Reality</vt:lpstr>
      <vt:lpstr>Is there speed at the speed of light?</vt:lpstr>
      <vt:lpstr>Learning from History The Retrograde motion of planets</vt:lpstr>
      <vt:lpstr>Geocentric &amp; Heliocentric system</vt:lpstr>
      <vt:lpstr>Turning the frame of reference around</vt:lpstr>
      <vt:lpstr>Degree of Confinement / Densities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Human consciousness at the speed of light</dc:title>
  <dc:creator>bpramana</dc:creator>
  <cp:lastModifiedBy>bpramana</cp:lastModifiedBy>
  <cp:revision>18</cp:revision>
  <dcterms:created xsi:type="dcterms:W3CDTF">2017-02-01T09:38:04Z</dcterms:created>
  <dcterms:modified xsi:type="dcterms:W3CDTF">2017-02-20T22:04:59Z</dcterms:modified>
</cp:coreProperties>
</file>